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1044" r:id="rId30"/>
    <p:sldId id="1041" r:id="rId31"/>
    <p:sldId id="1042" r:id="rId32"/>
    <p:sldId id="1043" r:id="rId33"/>
    <p:sldId id="290" r:id="rId34"/>
    <p:sldId id="1047" r:id="rId35"/>
    <p:sldId id="104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71585" autoAdjust="0"/>
  </p:normalViewPr>
  <p:slideViewPr>
    <p:cSldViewPr snapToGrid="0">
      <p:cViewPr varScale="1">
        <p:scale>
          <a:sx n="52" d="100"/>
          <a:sy n="52" d="100"/>
        </p:scale>
        <p:origin x="13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E6BAE-B4EC-425D-B953-DFEFB24FDD0A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DC679-9B70-4184-995D-B4D984264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3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68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read words using Fred Talk to blend together the sounds they know e.g. m-a-t, mat.</a:t>
            </a:r>
          </a:p>
          <a:p>
            <a:r>
              <a:rPr lang="en-US" dirty="0"/>
              <a:t>We say ‘Fred Talk, read the word’.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51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children </a:t>
            </a:r>
            <a:r>
              <a:rPr lang="en-US" dirty="0" err="1"/>
              <a:t>practise</a:t>
            </a:r>
            <a:r>
              <a:rPr lang="en-US" dirty="0"/>
              <a:t> reading these sounds in words using the routine ‘Special Friends’, ‘Fred Talk’, read the word’.</a:t>
            </a:r>
          </a:p>
          <a:p>
            <a:endParaRPr lang="en-US" dirty="0"/>
          </a:p>
          <a:p>
            <a:r>
              <a:rPr lang="en-US" dirty="0"/>
              <a:t>They spot the ‘Special Friends’ first, then Fred Talk to read the word.</a:t>
            </a:r>
          </a:p>
          <a:p>
            <a:endParaRPr lang="en-US" dirty="0"/>
          </a:p>
          <a:p>
            <a:r>
              <a:rPr lang="en-US" dirty="0"/>
              <a:t>For example, ‘ay’, s-p-r-ay, spray.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110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Talk follows a consistent routine: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sounds as Fred e.g. c-a-t. Ask children to repeat. Pause to allow children to ‘jump-in’ with the whole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 in sounds followed by the whole word e.g. c-a-t, cat. Ask children to repeat.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79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use Fred Talk throughout the day at home to help your child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blending sounds together.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Talk words at the end of the sentence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the words short and simple.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person next to you, have a practise of the three sentences on the screen.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to Fred Talk the last word of the sentence.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also play Fred Games with your child at home. I will show you one of these in action in a moment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845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 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62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school, children read each Read Write Inc. Storybook three times in class with their partner.</a:t>
            </a:r>
          </a:p>
          <a:p>
            <a:endParaRPr lang="en-US" dirty="0"/>
          </a:p>
          <a:p>
            <a:r>
              <a:rPr lang="en-US" dirty="0"/>
              <a:t>Re-reading the same book helps children to become confident readers. Each time they re-read, they build their fluency/speed and comprehension. </a:t>
            </a:r>
          </a:p>
          <a:p>
            <a:r>
              <a:rPr lang="en-US" dirty="0"/>
              <a:t>They love reading and want to read because they can read all of the words in the Storybook.</a:t>
            </a:r>
          </a:p>
          <a:p>
            <a:endParaRPr lang="en-US" dirty="0"/>
          </a:p>
          <a:p>
            <a:r>
              <a:rPr lang="en-US" dirty="0"/>
              <a:t>We set a focus for each re-read in school.</a:t>
            </a:r>
          </a:p>
          <a:p>
            <a:endParaRPr lang="en-US" dirty="0"/>
          </a:p>
          <a:p>
            <a:r>
              <a:rPr lang="en-US" dirty="0"/>
              <a:t>(Click) The first read focuses on reading every word accurately. </a:t>
            </a:r>
          </a:p>
          <a:p>
            <a:r>
              <a:rPr lang="en-US" dirty="0"/>
              <a:t>(Click) The second on reading the story more quickly.</a:t>
            </a:r>
          </a:p>
          <a:p>
            <a:r>
              <a:rPr lang="en-US" dirty="0"/>
              <a:t>(Click) The third read on comprehension - understanding what they read.</a:t>
            </a:r>
          </a:p>
          <a:p>
            <a:endParaRPr lang="en-US" dirty="0"/>
          </a:p>
          <a:p>
            <a:r>
              <a:rPr lang="en-US" dirty="0"/>
              <a:t>Then your child brings the same book home to read and enjoy with you again and again at home.</a:t>
            </a:r>
          </a:p>
          <a:p>
            <a:endParaRPr lang="en-US" dirty="0"/>
          </a:p>
          <a:p>
            <a:r>
              <a:rPr lang="en-US" dirty="0"/>
              <a:t>It’s ‘three with me, four at home.’</a:t>
            </a:r>
          </a:p>
          <a:p>
            <a:endParaRPr lang="en-US" dirty="0"/>
          </a:p>
          <a:p>
            <a:r>
              <a:rPr lang="en-US" dirty="0"/>
              <a:t>We do not send stories home the children cannot read because we always want them to be set up to succeed in their reading.</a:t>
            </a:r>
          </a:p>
          <a:p>
            <a:r>
              <a:rPr lang="en-US" dirty="0"/>
              <a:t>We want to make sure they enjoy reading so that they want to read.</a:t>
            </a:r>
          </a:p>
          <a:p>
            <a:r>
              <a:rPr lang="en-US" dirty="0"/>
              <a:t>The more they read, the faster progress they will make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16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after the third read in class, children bring the same Storybook home in their book bag.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this book!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read it like a storyteller and can’t wait to read it to you, their grandparents or even their teddy bear. 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 avoid saying, “This book is too easy for you!” but instead say “I love how well you can read this book!”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meant to be able to read all of the words as the book is at the correct level.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them to share their enjoyment of the story with you and read it in their storyteller voice – again and again.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308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Eventually children will be able to read all of the words in the Storybook.</a:t>
            </a:r>
          </a:p>
          <a:p>
            <a:endParaRPr lang="en-US" dirty="0"/>
          </a:p>
          <a:p>
            <a:r>
              <a:rPr lang="en-US" dirty="0"/>
              <a:t>If they hesitate, remind them to read the word using ‘Special Friends, Fred Talk, read the word’.</a:t>
            </a:r>
          </a:p>
          <a:p>
            <a:r>
              <a:rPr lang="en-US" dirty="0"/>
              <a:t>For example, this means they spot the ‘</a:t>
            </a:r>
            <a:r>
              <a:rPr lang="en-US" dirty="0" err="1"/>
              <a:t>sh</a:t>
            </a:r>
            <a:r>
              <a:rPr lang="en-US" dirty="0"/>
              <a:t>’, then Fred Talk and blend to read the word e.g. </a:t>
            </a:r>
            <a:r>
              <a:rPr lang="en-US" dirty="0" err="1"/>
              <a:t>sh</a:t>
            </a:r>
            <a:r>
              <a:rPr lang="en-US" dirty="0"/>
              <a:t>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25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words are ‘tricky’ because they contain letters that don’t match the sounds the child has been taught.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‘said’ has ‘ai’ making an ‘e’ sound.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these common exception words as Red words.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Storybooks, these words are printed in red text.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your child not to use Fred Talk to read Red words but instead to stop and think. Tell them the word if needed.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3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use this slide if you use Book Bag Books in your school.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Book Bag Books especially for home reading. They have guidance inside just for you as parents.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matched to the books children read in school so provide practice of the same sounds – extra practice at the right level for your child.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include many of the same reading activities that we use in class.</a:t>
            </a:r>
            <a:endParaRPr lang="en-US" i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2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Remember that: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altLang="ja-JP" sz="1200" dirty="0">
              <a:latin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altLang="ja-JP" sz="1200" dirty="0">
                <a:latin typeface="Times New Roman"/>
                <a:cs typeface="Times New Roman"/>
                <a:sym typeface="Times New Roman"/>
              </a:rPr>
              <a:t>- </a:t>
            </a:r>
            <a:r>
              <a:rPr lang="en-GB" altLang="ja-JP" sz="1200" dirty="0">
                <a:latin typeface="Times New Roman" charset="0"/>
              </a:rPr>
              <a:t>Children need to know sounds – not letter names – to read words.</a:t>
            </a:r>
          </a:p>
          <a:p>
            <a:pPr eaLnBrk="1" hangingPunct="1"/>
            <a:r>
              <a:rPr lang="en-US" sz="1200" dirty="0">
                <a:latin typeface="Times New Roman" charset="0"/>
              </a:rPr>
              <a:t>- W</a:t>
            </a:r>
            <a:r>
              <a:rPr lang="en-GB" sz="1200" dirty="0">
                <a:latin typeface="Times New Roman" charset="0"/>
              </a:rPr>
              <a:t>e pronounce the sounds clearly, using pure sounds (‘m’ not’ </a:t>
            </a:r>
            <a:r>
              <a:rPr lang="en-GB" sz="1200" dirty="0" err="1">
                <a:latin typeface="Times New Roman" charset="0"/>
              </a:rPr>
              <a:t>muh</a:t>
            </a:r>
            <a:r>
              <a:rPr lang="en-GB" sz="1200" dirty="0">
                <a:latin typeface="Times New Roman" charset="0"/>
              </a:rPr>
              <a:t>’, ’s’ not ‘</a:t>
            </a:r>
            <a:r>
              <a:rPr lang="en-GB" altLang="ja-JP" sz="1200" dirty="0" err="1">
                <a:latin typeface="Times New Roman" charset="0"/>
              </a:rPr>
              <a:t>suh</a:t>
            </a:r>
            <a:r>
              <a:rPr lang="en-GB" sz="1200" dirty="0">
                <a:latin typeface="Times New Roman" charset="0"/>
              </a:rPr>
              <a:t>’</a:t>
            </a:r>
            <a:r>
              <a:rPr lang="en-GB" altLang="ja-JP" sz="1200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458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 ???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949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provide a wealth of language we don’t use in everyday talk.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stories, poems and nursery rhymes children know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more easily they will be able to understand what they read, when they can read.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thrive on repetition.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Sophie who is 2 ½ years old.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begs for 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to be read over and over again.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her mum repeats the story, the more the story ‘belongs’ to Sophie.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Sophie ‘reads’ it, copying the special emphasis and actions that her mum used every time she read the story to her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944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all these things you child will learn when you read aloud stories and poems, - without any teaching! </a:t>
            </a:r>
          </a:p>
          <a:p>
            <a:r>
              <a:rPr lang="en-US" i="1" dirty="0"/>
              <a:t>Click each point and read.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67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ten top tips for Storytime at home.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sz="1200" dirty="0"/>
              <a:t>Make it a treat – introduce each new book with excitement.</a:t>
            </a:r>
          </a:p>
          <a:p>
            <a:pPr marL="514350" indent="-514350">
              <a:buAutoNum type="arabicPeriod"/>
            </a:pPr>
            <a:r>
              <a:rPr lang="en-US" sz="1200" dirty="0"/>
              <a:t>Make it a special quiet time – cuddle up!</a:t>
            </a:r>
          </a:p>
          <a:p>
            <a:pPr marL="514350" indent="-514350">
              <a:buAutoNum type="arabicPeriod"/>
            </a:pPr>
            <a:r>
              <a:rPr lang="en-US" sz="1200" dirty="0"/>
              <a:t>Show curiosity in what you’re going to read.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Read story once without stopping so they can enjoy the whole story.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you think your child might not understand something say something like ‘Oh I think what’s happening here is that…”</a:t>
            </a:r>
            <a:endParaRPr lang="en-US" sz="1200" dirty="0"/>
          </a:p>
          <a:p>
            <a:pPr marL="514350" indent="-514350">
              <a:buAutoNum type="arabicPeriod"/>
            </a:pPr>
            <a:r>
              <a:rPr lang="en-US" sz="1200" dirty="0"/>
              <a:t>Chat about the story e.g. I wonder why he did that? Oh no, I hope she’s not going to…</a:t>
            </a:r>
          </a:p>
          <a:p>
            <a:pPr marL="514350" indent="-514350">
              <a:buAutoNum type="arabicPeriod"/>
            </a:pPr>
            <a:r>
              <a:rPr lang="en-US" sz="1200" dirty="0"/>
              <a:t>Avoid asking questions to test what they remember.</a:t>
            </a:r>
          </a:p>
          <a:p>
            <a:pPr marL="514350" indent="-514350">
              <a:buAutoNum type="arabicPeriod"/>
            </a:pPr>
            <a:r>
              <a:rPr lang="en-US" sz="1200" dirty="0"/>
              <a:t>Link to other stories and experiences you have shared e.g. this reminds me of…</a:t>
            </a:r>
          </a:p>
          <a:p>
            <a:pPr marL="514350" indent="-514350">
              <a:buAutoNum type="arabicPeriod"/>
            </a:pPr>
            <a:r>
              <a:rPr lang="en-US" sz="1200" dirty="0"/>
              <a:t>Read </a:t>
            </a:r>
            <a:r>
              <a:rPr lang="en-US" sz="1200" dirty="0" err="1"/>
              <a:t>favourites</a:t>
            </a:r>
            <a:r>
              <a:rPr lang="en-US" sz="1200" dirty="0"/>
              <a:t> over and over again – encourage your child to join with the bits they know. Avoid saying ‘not that story again!’</a:t>
            </a:r>
          </a:p>
          <a:p>
            <a:pPr marL="514350" indent="-514350">
              <a:buAutoNum type="arabicPeriod"/>
            </a:pPr>
            <a:r>
              <a:rPr lang="en-US" sz="1200" dirty="0"/>
              <a:t>Use different voices – be enthusiastic!</a:t>
            </a:r>
          </a:p>
          <a:p>
            <a:pPr marL="514350" indent="-514350">
              <a:buAutoNum type="arabicPeriod"/>
            </a:pPr>
            <a:r>
              <a:rPr lang="en-GB" sz="1200" dirty="0"/>
              <a:t>Love </a:t>
            </a:r>
            <a:r>
              <a:rPr lang="en-US" sz="1200" dirty="0"/>
              <a:t>the book – read with enjoyment.</a:t>
            </a:r>
            <a:endParaRPr lang="en-US" dirty="0"/>
          </a:p>
          <a:p>
            <a:endParaRPr lang="en-US" dirty="0"/>
          </a:p>
          <a:p>
            <a:r>
              <a:rPr lang="en-US" dirty="0"/>
              <a:t>I will give you a handout with these tips when you leave today.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15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467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a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word-reading check 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84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read both real and nonsense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word as a whole. 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1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check that children will be able to read sounds they know in unfamiliar words.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20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In the words of Dr Seuss…</a:t>
            </a:r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  <a:p>
            <a:pPr eaLnBrk="1" hangingPunct="1"/>
            <a:endParaRPr lang="en-US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i="0" dirty="0">
                <a:solidFill>
                  <a:srgbClr val="FF0000"/>
                </a:solidFill>
              </a:rPr>
              <a:t>Good readers do well in school – and in life.</a:t>
            </a:r>
          </a:p>
          <a:p>
            <a:pPr eaLnBrk="1" hangingPunct="1"/>
            <a:r>
              <a:rPr lang="en-US" i="0" dirty="0">
                <a:solidFill>
                  <a:srgbClr val="FF0000"/>
                </a:solidFill>
              </a:rPr>
              <a:t>By listening to your child read, you are making sure they have the opportunity to </a:t>
            </a:r>
            <a:r>
              <a:rPr lang="en-US" i="0" dirty="0" err="1">
                <a:solidFill>
                  <a:srgbClr val="FF0000"/>
                </a:solidFill>
              </a:rPr>
              <a:t>practise</a:t>
            </a:r>
            <a:r>
              <a:rPr lang="en-US" i="0" dirty="0">
                <a:solidFill>
                  <a:srgbClr val="FF0000"/>
                </a:solidFill>
              </a:rPr>
              <a:t> and become a good reader quickly.</a:t>
            </a:r>
          </a:p>
          <a:p>
            <a:pPr eaLnBrk="1" hangingPunct="1"/>
            <a:endParaRPr lang="en-US" i="0" dirty="0">
              <a:solidFill>
                <a:srgbClr val="FF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7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2 sounds are shaded. They are long vowel sounds with 2 or more letters. We call these ‘Special Friends’ – two letters together that make one sound.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practise saying these sounds together.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each sound MTYT.</a:t>
            </a: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children know these Set 2 sounds, they know one way of reading and writing every sound.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3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Once children know how to read Set 2 sounds, they start to learn Set 3 sounds.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These are shaded in the chart.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They are alternative graphemes (spelling of a sound) for the Set 1 and Set 2 sounds the children already know.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200" i="1" dirty="0">
                <a:latin typeface="Arial" pitchFamily="34" charset="0"/>
                <a:cs typeface="Arial" pitchFamily="34" charset="0"/>
              </a:rPr>
              <a:t>Point to the chart to show.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For example, they know ‘ay’ and now learn a-e and ai as other spellings for the same sound.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5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give children a hook to learn the sounds by using pictures in the same shape as the letter.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‘s’ looks like a snake.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‘d’ looks like a dinosaur.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‘m’ looks like a mountain.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‘a’ looks like an apple.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 children to name the mnemonic pictures before they learn the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children learn to read and write the sounds really easily.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06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picture phrases to help children remember the Set 2 and Set 3 sounds.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ay, may I play? aw, yawn at dawn</a:t>
            </a: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7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use the picture mnemonic to learn to form letters correctly at the same time they learn to read each sound. </a:t>
            </a:r>
          </a:p>
          <a:p>
            <a:r>
              <a:rPr lang="en-US" dirty="0"/>
              <a:t>Each sound has a handwriting phrase e.g. down Maisie, and over the mountains.</a:t>
            </a:r>
          </a:p>
          <a:p>
            <a:endParaRPr lang="en-US" dirty="0"/>
          </a:p>
          <a:p>
            <a:r>
              <a:rPr lang="en-US" dirty="0"/>
              <a:t>Use these handwriting phrases when </a:t>
            </a:r>
            <a:r>
              <a:rPr lang="en-US" dirty="0" err="1"/>
              <a:t>practising</a:t>
            </a:r>
            <a:r>
              <a:rPr lang="en-US" dirty="0"/>
              <a:t> writing at home with your child.</a:t>
            </a:r>
          </a:p>
          <a:p>
            <a:r>
              <a:rPr lang="en-US" dirty="0"/>
              <a:t>Avoid using these to read the sound.</a:t>
            </a:r>
          </a:p>
          <a:p>
            <a:endParaRPr lang="en-US" dirty="0"/>
          </a:p>
          <a:p>
            <a:r>
              <a:rPr lang="en-US" dirty="0"/>
              <a:t>I will give you a handout of these handwriting phrases when you leave today.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798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 to use ‘My Set 1 Speed Sounds Book 1’ or cards if you send these home.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1 flashcards or My Reading and Writing Kit ages 3-5 early sounds and blending to support your child with Set 1 sounds at home.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49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want to help you understand how your child is learning to read words in Read Write Inc. Phonics by blending sounds together:</a:t>
            </a:r>
          </a:p>
          <a:p>
            <a:endParaRPr lang="en-US" dirty="0"/>
          </a:p>
          <a:p>
            <a:r>
              <a:rPr lang="en-US" dirty="0"/>
              <a:t>Alongside teaching children sounds, we teach them to blend sounds to read words e.g. s-a-t, sat. </a:t>
            </a:r>
          </a:p>
          <a:p>
            <a:endParaRPr lang="en-US" dirty="0"/>
          </a:p>
          <a:p>
            <a:r>
              <a:rPr lang="en-US" dirty="0"/>
              <a:t>We use Fred Talk to help children read.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DC679-9B70-4184-995D-B4D9842640F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24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1E1A-F5A3-4EB7-9005-98AFF7BE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36C1C-6493-4C7E-8CE0-F94175F8F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285CF-8699-4068-80CA-DF4DB562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7EDF9-B092-4D67-B529-C96AA4EA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7AC67-C2E9-4D59-A5FA-F9AB51B3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89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953D-7A7C-4120-ABFB-D52DA3E9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65C8D-2A13-411A-BB84-85EB17330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04C9F-4710-4EE6-9A8F-1879BDBA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B0ED-8FBF-4603-BFB7-814C294B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97A3E-D7AF-47A3-A354-433DF403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23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D3FB6-C357-48AD-A339-7D693C52C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A88B6-CB13-42F2-9E74-7E1AECEB5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5D9A3-6818-4FA3-9D39-B8D458DD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D062-D58D-48CF-B139-B5F2DC16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5AA02-E87A-4F5B-BB75-686C5488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89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423925" y="4221089"/>
            <a:ext cx="6768075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110060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87" y="0"/>
            <a:ext cx="12240683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431370" y="1151033"/>
            <a:ext cx="1152128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2" y="260649"/>
            <a:ext cx="9971617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2"/>
            <a:ext cx="11518900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17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87" y="0"/>
            <a:ext cx="12240683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431370" y="1151033"/>
            <a:ext cx="1152128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2" y="260649"/>
            <a:ext cx="9971617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1372" y="1268760"/>
            <a:ext cx="5662513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88021" y="1268760"/>
            <a:ext cx="5672832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30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DB90-474A-4121-95F4-DADB13EC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484AD-DD48-481E-9363-715BFC47D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E6BE6-29B0-4FBC-89E8-33EC46DC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01717-65B8-4678-AEFA-81159AB85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4EF97-F321-4659-AC8B-BE4A80AE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B38E-361F-41E3-83C8-7C90298F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A855F-C502-4E79-839B-197CEE575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8FBA-43FB-4657-B541-560BC790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A1251-C3B3-46D6-94C6-E58033DA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4977-6F9E-4FBC-9B20-3EA82331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6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592A-F2FE-4597-A2EF-FB30F5C3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423EF-E8F7-4FD6-9608-3A3D7BA38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375AD-2616-4463-863B-97E167C1E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5152A-2D03-45D5-B3A8-3C3251A2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EFDAC-21C4-43C4-81BE-D43E9A5C3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4DFA2-70CF-4FBA-82EE-6311013F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32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3C12-702E-4A72-80FA-C51B3FD8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185F9-7FEC-4E4D-BD82-E0EB19BC9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0C620-E95F-44AB-A1BD-02BBB1326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6BACF-B4F9-4B21-BA97-88695F6BB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E561C-9ED6-445D-9A9E-F0E580125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C1DF13-205F-4889-850A-E8F2C09A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6DF085-DD51-490D-BDB9-5C061820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039A55-BE01-4BEF-9E4B-180A4BF5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49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60D17-8F33-4450-91A2-DD2476A9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53D7A-5AC8-4148-92BA-0F9F0027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84A59-669A-4C14-8C3F-8B552F56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ED7CE-9112-470E-9549-6DF0B916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6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EA19E-22F4-4765-83CF-E234BCA0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81AA5-0E7D-4238-B1AB-7556B0EE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D75C4-C3EE-4C3D-8AF9-47EDF162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40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CD22-D708-4D71-B06C-B2164B1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F53F9-D838-4F59-984A-566E5CE36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F92C8-3D41-4FBC-A0F3-5C6183C7C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05DC3-BEFE-46F3-BCD3-79A9222C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2ABC8-278C-41CF-AC57-BB371B5F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5F7AD-FA7E-4E84-8101-6D75EEE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1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84791-3B20-4E85-9E96-09087E6E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0B92EC-3AF2-4A5A-914C-B7D90381A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1018C-D1D3-4D05-B28F-A7BC2E6BE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54178-7F55-4136-8A96-78B64096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E59BB-3F80-413B-B6C9-4C815D6A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E74-DAB0-4D32-A9CA-854ECAC7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4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A4D53-5927-4A82-8D0E-0767C7BB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CF813-7A4F-402B-AE60-DFB3F7F6F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E584F-060C-415E-A057-D0582D198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AB0F9-F8DB-4746-A792-CCA1B8CD64E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A44E9-3318-4653-9A38-BDA8EBA3E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D958B-483F-4B2E-9CB9-44D343552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A84A7-93B8-499F-85B8-0B41B44FF0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2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1" y="333376"/>
            <a:ext cx="997161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1801" y="1495425"/>
            <a:ext cx="115189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1" y="6356351"/>
            <a:ext cx="2927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3213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7051" y="188913"/>
            <a:ext cx="11423649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852" y="404814"/>
            <a:ext cx="91863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431800" y="188914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0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D71C393-0E74-47DB-903A-9BE28429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95" y="643467"/>
            <a:ext cx="8808009" cy="5571065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B585CF-151A-41B4-96FA-DFF27A79E715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</a:rPr>
              <a:t>Sounds + blending = reading 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Picture 4" descr="Screen Shot 2016-04-13 at 10.33.12.jpg">
            <a:extLst>
              <a:ext uri="{FF2B5EF4-FFF2-40B4-BE49-F238E27FC236}">
                <a16:creationId xmlns:a16="http://schemas.microsoft.com/office/drawing/2014/main" id="{A826CBB8-3A2F-46C9-9831-47C11D978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E0D52-2B1B-4B01-9694-6836331942C3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7" name="Picture 6" descr="as.png">
            <a:extLst>
              <a:ext uri="{FF2B5EF4-FFF2-40B4-BE49-F238E27FC236}">
                <a16:creationId xmlns:a16="http://schemas.microsoft.com/office/drawing/2014/main" id="{DBAD6A96-B040-48DB-9EDE-BA8FE1272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E8B52E1-B563-4686-B8EE-679637516275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Reading with Fred Talk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3BCE3EB-5AAF-4711-AA94-5998A49E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19" b="6202"/>
          <a:stretch/>
        </p:blipFill>
        <p:spPr>
          <a:xfrm>
            <a:off x="1720530" y="1451614"/>
            <a:ext cx="1512999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A617B1-541E-4575-8370-62EE6A22B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02"/>
          <a:stretch/>
        </p:blipFill>
        <p:spPr>
          <a:xfrm>
            <a:off x="3550456" y="1451613"/>
            <a:ext cx="1512999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5434D-4BE9-4BD3-AEB2-312991AC9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45"/>
          <a:stretch/>
        </p:blipFill>
        <p:spPr>
          <a:xfrm>
            <a:off x="5380382" y="1451612"/>
            <a:ext cx="1512999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8408860-10A6-4A9C-B42A-19C78A54D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311" y="3930683"/>
            <a:ext cx="4797287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1F7BE164-1ECA-44C4-8A4F-D60CDC115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10" y="1495594"/>
            <a:ext cx="3408639" cy="393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735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1843-8732-4A07-8349-4030404ECE62}"/>
              </a:ext>
            </a:extLst>
          </p:cNvPr>
          <p:cNvSpPr txBox="1">
            <a:spLocks/>
          </p:cNvSpPr>
          <p:nvPr/>
        </p:nvSpPr>
        <p:spPr>
          <a:xfrm>
            <a:off x="161764" y="297971"/>
            <a:ext cx="11868472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‘Special Friends’, ‘Fred Talk’, read the word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29BD9-56EC-4DF6-918F-20C8FC37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0" y="14822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8CE00-9575-4053-AB31-A4F35785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9841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8926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431B-86C9-4944-80B8-2F60FE430624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Fred Talk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017FB-0A0D-40EA-A8E4-7F7E6E4A0859}"/>
              </a:ext>
            </a:extLst>
          </p:cNvPr>
          <p:cNvSpPr txBox="1">
            <a:spLocks/>
          </p:cNvSpPr>
          <p:nvPr/>
        </p:nvSpPr>
        <p:spPr>
          <a:xfrm>
            <a:off x="323528" y="1196752"/>
            <a:ext cx="8639175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>
                <a:latin typeface="Century Gothic" panose="020B0502020202020204" pitchFamily="34" charset="0"/>
              </a:rPr>
              <a:t>Say the word </a:t>
            </a:r>
            <a:r>
              <a:rPr lang="en-US">
                <a:latin typeface="Century Gothic" panose="020B0502020202020204" pitchFamily="34" charset="0"/>
              </a:rPr>
              <a:t>in sounds as Fred e.g. c-a-t.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Ask your child to repeat. Can they ‘jump-in’ with the whole word?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Say the word in sounds followed by the whole word e.g. c-a-t, cat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Ask your child to repeat</a:t>
            </a:r>
            <a:endParaRPr lang="en-GB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1" descr="41Ho83H3mFL.jpg">
            <a:extLst>
              <a:ext uri="{FF2B5EF4-FFF2-40B4-BE49-F238E27FC236}">
                <a16:creationId xmlns:a16="http://schemas.microsoft.com/office/drawing/2014/main" id="{DF6B19FF-6DA6-40C3-8BA3-EF8E6261A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82" b="-8882"/>
          <a:stretch>
            <a:fillRect/>
          </a:stretch>
        </p:blipFill>
        <p:spPr bwMode="auto">
          <a:xfrm>
            <a:off x="5801240" y="3512243"/>
            <a:ext cx="5096915" cy="27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6760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9140-3E9F-42E1-BB22-437131C51D8D}"/>
              </a:ext>
            </a:extLst>
          </p:cNvPr>
          <p:cNvSpPr txBox="1">
            <a:spLocks/>
          </p:cNvSpPr>
          <p:nvPr/>
        </p:nvSpPr>
        <p:spPr>
          <a:xfrm>
            <a:off x="251520" y="278720"/>
            <a:ext cx="11113166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/>
                </a:solidFill>
                <a:latin typeface="Century Gothic" panose="020B0502020202020204" pitchFamily="34" charset="0"/>
              </a:rPr>
              <a:t>Fred games and Fred talk throughout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E42C1-AC26-4048-B72B-1D14AF0C21B4}"/>
              </a:ext>
            </a:extLst>
          </p:cNvPr>
          <p:cNvSpPr txBox="1">
            <a:spLocks/>
          </p:cNvSpPr>
          <p:nvPr/>
        </p:nvSpPr>
        <p:spPr>
          <a:xfrm>
            <a:off x="147681" y="1777399"/>
            <a:ext cx="4906714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Shall we have some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What would you like to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Let’s put on your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1" descr="41Ho83H3mFL.jpg">
            <a:extLst>
              <a:ext uri="{FF2B5EF4-FFF2-40B4-BE49-F238E27FC236}">
                <a16:creationId xmlns:a16="http://schemas.microsoft.com/office/drawing/2014/main" id="{2EE425BC-A989-468D-9E21-23937F583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82" b="-8882"/>
          <a:stretch>
            <a:fillRect/>
          </a:stretch>
        </p:blipFill>
        <p:spPr bwMode="auto">
          <a:xfrm>
            <a:off x="5465338" y="4297679"/>
            <a:ext cx="3297979" cy="180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EA0C7-41C4-426B-88FC-26DC533BDF45}"/>
              </a:ext>
            </a:extLst>
          </p:cNvPr>
          <p:cNvSpPr txBox="1"/>
          <p:nvPr/>
        </p:nvSpPr>
        <p:spPr>
          <a:xfrm>
            <a:off x="4040676" y="1687708"/>
            <a:ext cx="30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BA69F-6C0F-4137-A36E-1890BE17F0CA}"/>
              </a:ext>
            </a:extLst>
          </p:cNvPr>
          <p:cNvSpPr txBox="1"/>
          <p:nvPr/>
        </p:nvSpPr>
        <p:spPr>
          <a:xfrm>
            <a:off x="4132602" y="1687708"/>
            <a:ext cx="64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220A3-AABD-4E32-AB2D-66DABB70C646}"/>
              </a:ext>
            </a:extLst>
          </p:cNvPr>
          <p:cNvSpPr txBox="1"/>
          <p:nvPr/>
        </p:nvSpPr>
        <p:spPr>
          <a:xfrm>
            <a:off x="4485484" y="1699034"/>
            <a:ext cx="89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A06C3-62F0-495F-877C-E57E0757DC22}"/>
              </a:ext>
            </a:extLst>
          </p:cNvPr>
          <p:cNvSpPr txBox="1"/>
          <p:nvPr/>
        </p:nvSpPr>
        <p:spPr>
          <a:xfrm>
            <a:off x="4858036" y="1693253"/>
            <a:ext cx="89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</a:t>
            </a:r>
            <a:r>
              <a:rPr lang="en-US" sz="32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ch</a:t>
            </a:r>
            <a:endParaRPr lang="en-US" sz="3200" b="1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9AA78-7EE9-4672-B03C-E372DBBB835C}"/>
              </a:ext>
            </a:extLst>
          </p:cNvPr>
          <p:cNvSpPr txBox="1"/>
          <p:nvPr/>
        </p:nvSpPr>
        <p:spPr>
          <a:xfrm>
            <a:off x="5553885" y="1687708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134A2-520D-4697-940E-69FAB01FB7D1}"/>
              </a:ext>
            </a:extLst>
          </p:cNvPr>
          <p:cNvSpPr txBox="1"/>
          <p:nvPr/>
        </p:nvSpPr>
        <p:spPr>
          <a:xfrm>
            <a:off x="4472098" y="2694205"/>
            <a:ext cx="64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B4061-A084-4906-A3F8-001A0FD8CFC6}"/>
              </a:ext>
            </a:extLst>
          </p:cNvPr>
          <p:cNvSpPr txBox="1"/>
          <p:nvPr/>
        </p:nvSpPr>
        <p:spPr>
          <a:xfrm>
            <a:off x="4731170" y="2688424"/>
            <a:ext cx="64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2CDDE-1695-407B-82A2-286F9A2FB2BB}"/>
              </a:ext>
            </a:extLst>
          </p:cNvPr>
          <p:cNvSpPr txBox="1"/>
          <p:nvPr/>
        </p:nvSpPr>
        <p:spPr>
          <a:xfrm>
            <a:off x="4955796" y="2688422"/>
            <a:ext cx="1140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2535B-D30F-457E-AA05-23F3A280CAFC}"/>
              </a:ext>
            </a:extLst>
          </p:cNvPr>
          <p:cNvSpPr txBox="1"/>
          <p:nvPr/>
        </p:nvSpPr>
        <p:spPr>
          <a:xfrm>
            <a:off x="5677038" y="2704956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7D3771-DDE3-4046-996C-8517C92D2548}"/>
              </a:ext>
            </a:extLst>
          </p:cNvPr>
          <p:cNvSpPr txBox="1"/>
          <p:nvPr/>
        </p:nvSpPr>
        <p:spPr>
          <a:xfrm>
            <a:off x="3381644" y="3801861"/>
            <a:ext cx="82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329B07-8AB4-48F9-A3FE-3A234882F97C}"/>
              </a:ext>
            </a:extLst>
          </p:cNvPr>
          <p:cNvSpPr txBox="1"/>
          <p:nvPr/>
        </p:nvSpPr>
        <p:spPr>
          <a:xfrm>
            <a:off x="3617324" y="3801859"/>
            <a:ext cx="111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</a:t>
            </a:r>
            <a:r>
              <a:rPr lang="en-US" sz="32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oa</a:t>
            </a:r>
            <a:endParaRPr lang="en-US" sz="3200" b="1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150401-768C-4CCD-AB4B-E275CBF96E76}"/>
              </a:ext>
            </a:extLst>
          </p:cNvPr>
          <p:cNvSpPr txBox="1"/>
          <p:nvPr/>
        </p:nvSpPr>
        <p:spPr>
          <a:xfrm>
            <a:off x="4276086" y="3801859"/>
            <a:ext cx="82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95F552-7D67-4C2D-B085-5FF772BB1E85}"/>
              </a:ext>
            </a:extLst>
          </p:cNvPr>
          <p:cNvSpPr txBox="1"/>
          <p:nvPr/>
        </p:nvSpPr>
        <p:spPr>
          <a:xfrm>
            <a:off x="4581075" y="3801859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058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EAEBD34-0A3C-454E-85CA-EACD128AC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06" y="347565"/>
            <a:ext cx="5861387" cy="616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17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980D-F4C1-4432-B68D-596FCC728624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11171786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5"/>
                </a:solidFill>
                <a:latin typeface="Century Gothic" panose="020B0502020202020204" pitchFamily="34" charset="0"/>
              </a:rPr>
              <a:t>‘Three with me, four at home’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6EFD820-0A27-49A1-87C4-236E036DD745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196752"/>
            <a:ext cx="8639175" cy="56612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en-GB"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itchFamily="2" charset="2"/>
              <a:buNone/>
            </a:pPr>
            <a:r>
              <a:rPr lang="en-GB"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Accuracy</a:t>
            </a:r>
          </a:p>
          <a:p>
            <a:pPr algn="ctr">
              <a:buFont typeface="Wingdings" pitchFamily="2" charset="2"/>
              <a:buNone/>
            </a:pPr>
            <a:endParaRPr lang="en-GB"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itchFamily="2" charset="2"/>
              <a:buNone/>
            </a:pPr>
            <a:r>
              <a:rPr lang="en-GB"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Fluency</a:t>
            </a:r>
          </a:p>
          <a:p>
            <a:pPr algn="ctr">
              <a:buFont typeface="Wingdings" pitchFamily="2" charset="2"/>
              <a:buNone/>
            </a:pPr>
            <a:endParaRPr lang="en-GB"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itchFamily="2" charset="2"/>
              <a:buNone/>
            </a:pPr>
            <a:r>
              <a:rPr lang="en-GB"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Comprehension</a:t>
            </a:r>
          </a:p>
          <a:p>
            <a:pPr algn="ctr">
              <a:buFont typeface="Wingdings" pitchFamily="2" charset="2"/>
              <a:buNone/>
            </a:pPr>
            <a:endParaRPr lang="en-GB"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itchFamily="2" charset="2"/>
              <a:buNone/>
            </a:pPr>
            <a:r>
              <a:rPr lang="en-GB"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Read and enjoy at home</a:t>
            </a:r>
          </a:p>
          <a:p>
            <a:pPr>
              <a:buFont typeface="Wingdings" pitchFamily="2" charset="2"/>
              <a:buNone/>
            </a:pPr>
            <a:endParaRPr lang="en-GB" sz="2400"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endParaRPr lang="en-GB" sz="2400" i="1" dirty="0"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822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293A30-C802-44BE-A11A-6D729B636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700808"/>
            <a:ext cx="1636550" cy="119008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4FB7C-535E-4E92-BF26-962142E33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5013176"/>
            <a:ext cx="2244402" cy="16927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5DDE11-A687-4C0B-B159-41D2FAECBB7C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  <a:latin typeface="Century Gothic" panose="020B0502020202020204" pitchFamily="34" charset="0"/>
              </a:rPr>
              <a:t>After the third read…</a:t>
            </a:r>
            <a:endParaRPr lang="en-US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4427 -2.22222E-6 C 0.20903 -2.22222E-6 0.28872 0.14398 0.28872 0.26111 L 0.28872 0.5222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2ED1-5951-4116-9E69-17808E27D704}"/>
              </a:ext>
            </a:extLst>
          </p:cNvPr>
          <p:cNvSpPr txBox="1">
            <a:spLocks/>
          </p:cNvSpPr>
          <p:nvPr/>
        </p:nvSpPr>
        <p:spPr>
          <a:xfrm>
            <a:off x="12507" y="269275"/>
            <a:ext cx="1217949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‘Special Friends’, ‘Fred Talk’, read the word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9F60E-9E51-48D4-A50A-DB5A7235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55" y="1490269"/>
            <a:ext cx="4099689" cy="1938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537081-4F97-4F9C-8FD9-8611F2822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155" y="3713613"/>
            <a:ext cx="4056943" cy="28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6803-2452-43EB-ACF8-22DB0DF81334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  <a:latin typeface="Century Gothic" panose="020B0502020202020204" pitchFamily="34" charset="0"/>
              </a:rPr>
              <a:t>Red Words</a:t>
            </a:r>
            <a:endParaRPr lang="en-US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0440780-2221-4A39-8DDD-E0673385B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81" y="3357051"/>
            <a:ext cx="4599316" cy="294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04853-B0A4-45F5-B622-FA26447A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1" r="3172" b="1901"/>
          <a:stretch/>
        </p:blipFill>
        <p:spPr>
          <a:xfrm>
            <a:off x="1157467" y="1546333"/>
            <a:ext cx="3040011" cy="15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230E0-CCC6-4DAD-8ED4-58C624995B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02" r="6712" b="7279"/>
          <a:stretch/>
        </p:blipFill>
        <p:spPr>
          <a:xfrm>
            <a:off x="4946524" y="1546333"/>
            <a:ext cx="3040009" cy="15441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316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">
            <a:extLst>
              <a:ext uri="{FF2B5EF4-FFF2-40B4-BE49-F238E27FC236}">
                <a16:creationId xmlns:a16="http://schemas.microsoft.com/office/drawing/2014/main" id="{3042D7A0-97F5-4CE8-B1BF-28E88F7391D7}"/>
              </a:ext>
            </a:extLst>
          </p:cNvPr>
          <p:cNvSpPr txBox="1">
            <a:spLocks/>
          </p:cNvSpPr>
          <p:nvPr/>
        </p:nvSpPr>
        <p:spPr>
          <a:xfrm>
            <a:off x="323528" y="988436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3" name="Shape 234">
            <a:extLst>
              <a:ext uri="{FF2B5EF4-FFF2-40B4-BE49-F238E27FC236}">
                <a16:creationId xmlns:a16="http://schemas.microsoft.com/office/drawing/2014/main" id="{5B816BD1-46FA-422D-8E4B-12D6658628A5}"/>
              </a:ext>
            </a:extLst>
          </p:cNvPr>
          <p:cNvSpPr txBox="1">
            <a:spLocks/>
          </p:cNvSpPr>
          <p:nvPr/>
        </p:nvSpPr>
        <p:spPr>
          <a:xfrm>
            <a:off x="323528" y="2857600"/>
            <a:ext cx="8639174" cy="18263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40"/>
              </a:spcBef>
              <a:buSzPct val="25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chemeClr val="dk2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Sounds (phonemes)</a:t>
            </a:r>
          </a:p>
          <a:p>
            <a:pPr marL="0" indent="0">
              <a:spcBef>
                <a:spcPts val="640"/>
              </a:spcBef>
              <a:buSzPct val="25000"/>
              <a:buFont typeface="Arial" panose="020B0604020202020204" pitchFamily="34" charset="0"/>
              <a:buNone/>
            </a:pPr>
            <a:endParaRPr lang="en-US" sz="3300" dirty="0">
              <a:solidFill>
                <a:schemeClr val="dk2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indent="0">
              <a:spcBef>
                <a:spcPts val="640"/>
              </a:spcBef>
              <a:buSzPct val="25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chemeClr val="dk2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Graphemes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423C03-2CDC-4AFA-9725-8C7C34516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8436"/>
            <a:ext cx="5156718" cy="517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8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0765-21D3-4307-B7F4-693600E2E267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  <a:latin typeface="Century Gothic" panose="020B0502020202020204" pitchFamily="34" charset="0"/>
              </a:rPr>
              <a:t>Book Bag Books</a:t>
            </a:r>
            <a:endParaRPr lang="en-US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366E2E-6F75-409E-92A2-89038139E690}"/>
              </a:ext>
            </a:extLst>
          </p:cNvPr>
          <p:cNvSpPr/>
          <p:nvPr/>
        </p:nvSpPr>
        <p:spPr>
          <a:xfrm>
            <a:off x="323528" y="1399847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Extra reading practice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Uniquely matched to the </a:t>
            </a:r>
            <a:r>
              <a:rPr lang="en-GB" sz="2800" i="1" dirty="0">
                <a:solidFill>
                  <a:srgbClr val="6C686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 Write Inc.</a:t>
            </a:r>
            <a:r>
              <a:rPr lang="en-GB" sz="2800" dirty="0">
                <a:solidFill>
                  <a:srgbClr val="6C686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 Phonics Storybooks.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Reinforce children's learning of phonics at the appropriate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Helps to make even faster progress in reading.</a:t>
            </a:r>
            <a:endParaRPr lang="en-US" sz="28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90FB0-68F7-482D-80DA-1A3C694BE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6" y="4455845"/>
            <a:ext cx="1310959" cy="1719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2B1E3-B4EF-4C49-80EE-D518ED56F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71" y="4455845"/>
            <a:ext cx="1321691" cy="171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0AB9-4C01-48C1-B6F8-AB6D584B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038" y="4455845"/>
            <a:ext cx="1322182" cy="171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9EDAAB-5DFD-4D60-8D50-A84EE6833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696" y="4455845"/>
            <a:ext cx="1323816" cy="171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1FDB8-94FE-41E6-A3E9-079F831A4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988" y="4455844"/>
            <a:ext cx="1320060" cy="17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CC81C-C7EC-4F20-B8E1-1CEFF7001E18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  <a:latin typeface="Century Gothic" panose="020B0502020202020204" pitchFamily="34" charset="0"/>
              </a:rPr>
              <a:t>What can you do?</a:t>
            </a:r>
            <a:endParaRPr lang="en-US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72ED2-64BB-4C15-99DC-59F05E7B1C27}"/>
              </a:ext>
            </a:extLst>
          </p:cNvPr>
          <p:cNvSpPr txBox="1">
            <a:spLocks/>
          </p:cNvSpPr>
          <p:nvPr/>
        </p:nvSpPr>
        <p:spPr>
          <a:xfrm>
            <a:off x="323528" y="1196752"/>
            <a:ext cx="8639175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>
                <a:latin typeface="Century Gothic" panose="020B0502020202020204" pitchFamily="34" charset="0"/>
              </a:rPr>
              <a:t>Listen to your child read the same Storybook again and again </a:t>
            </a:r>
          </a:p>
          <a:p>
            <a:pPr marL="457200" indent="-457200"/>
            <a:r>
              <a:rPr lang="en-US">
                <a:latin typeface="Century Gothic" panose="020B0502020202020204" pitchFamily="34" charset="0"/>
              </a:rPr>
              <a:t>Encourage them to use ’Special Friends’, ‘Fred Talk’, ‘read the word’</a:t>
            </a:r>
          </a:p>
          <a:p>
            <a:pPr marL="457200" indent="-457200"/>
            <a:r>
              <a:rPr lang="en-US">
                <a:latin typeface="Century Gothic" panose="020B0502020202020204" pitchFamily="34" charset="0"/>
              </a:rPr>
              <a:t>Discuss the story and encourage their storyteller voice.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1C89-4B04-4D02-A65B-3DB5292064E7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Repeated readings</a:t>
            </a:r>
            <a:b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Again! Again!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28956-3D0F-4E46-8E6D-2A26770DDAC1}"/>
              </a:ext>
            </a:extLst>
          </p:cNvPr>
          <p:cNvSpPr txBox="1">
            <a:spLocks/>
          </p:cNvSpPr>
          <p:nvPr/>
        </p:nvSpPr>
        <p:spPr>
          <a:xfrm>
            <a:off x="212208" y="1202584"/>
            <a:ext cx="8091293" cy="1698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Century Gothic" panose="020B0502020202020204" pitchFamily="34" charset="0"/>
            </a:endParaRPr>
          </a:p>
          <a:p>
            <a:pPr algn="ctr"/>
            <a:r>
              <a:rPr lang="en-US">
                <a:latin typeface="Century Gothic" panose="020B0502020202020204" pitchFamily="34" charset="0"/>
              </a:rPr>
              <a:t>Children are wired to thrive on </a:t>
            </a:r>
            <a:r>
              <a:rPr lang="en-US" b="1">
                <a:latin typeface="Century Gothic" panose="020B0502020202020204" pitchFamily="34" charset="0"/>
              </a:rPr>
              <a:t>repetition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F665EF-CE64-44BA-8F94-53BC33A675CE}"/>
              </a:ext>
            </a:extLst>
          </p:cNvPr>
          <p:cNvGrpSpPr/>
          <p:nvPr/>
        </p:nvGrpSpPr>
        <p:grpSpPr>
          <a:xfrm>
            <a:off x="347591" y="3719157"/>
            <a:ext cx="8552416" cy="2307383"/>
            <a:chOff x="1393441" y="3629109"/>
            <a:chExt cx="5833889" cy="1573943"/>
          </a:xfrm>
        </p:grpSpPr>
        <p:pic>
          <p:nvPicPr>
            <p:cNvPr id="5" name="Picture 4" descr="Screen Shot 2016-05-11 at 07.22.02.png">
              <a:extLst>
                <a:ext uri="{FF2B5EF4-FFF2-40B4-BE49-F238E27FC236}">
                  <a16:creationId xmlns:a16="http://schemas.microsoft.com/office/drawing/2014/main" id="{4D50EB97-2271-4CD1-98E9-D44C32A7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294" y="3970798"/>
              <a:ext cx="953908" cy="1232131"/>
            </a:xfrm>
            <a:prstGeom prst="rect">
              <a:avLst/>
            </a:prstGeom>
          </p:spPr>
        </p:pic>
        <p:pic>
          <p:nvPicPr>
            <p:cNvPr id="6" name="Picture 5" descr="Screen Shot 2016-05-11 at 07.23.31.png">
              <a:extLst>
                <a:ext uri="{FF2B5EF4-FFF2-40B4-BE49-F238E27FC236}">
                  <a16:creationId xmlns:a16="http://schemas.microsoft.com/office/drawing/2014/main" id="{8ABE11D4-29AB-4D73-93AA-D9A0C48D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54" y="3909855"/>
              <a:ext cx="1158845" cy="1293074"/>
            </a:xfrm>
            <a:prstGeom prst="rect">
              <a:avLst/>
            </a:prstGeom>
          </p:spPr>
        </p:pic>
        <p:pic>
          <p:nvPicPr>
            <p:cNvPr id="7" name="Picture 6" descr="Screen Shot 2016-05-11 at 07.23.57.png">
              <a:extLst>
                <a:ext uri="{FF2B5EF4-FFF2-40B4-BE49-F238E27FC236}">
                  <a16:creationId xmlns:a16="http://schemas.microsoft.com/office/drawing/2014/main" id="{081BB368-2D00-4336-9DA2-A2B8C7C83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29" y="3629109"/>
              <a:ext cx="1546801" cy="1564856"/>
            </a:xfrm>
            <a:prstGeom prst="rect">
              <a:avLst/>
            </a:prstGeom>
          </p:spPr>
        </p:pic>
        <p:pic>
          <p:nvPicPr>
            <p:cNvPr id="8" name="Picture 7" descr="Screen Shot 2016-09-29 at 14.52.06.png">
              <a:extLst>
                <a:ext uri="{FF2B5EF4-FFF2-40B4-BE49-F238E27FC236}">
                  <a16:creationId xmlns:a16="http://schemas.microsoft.com/office/drawing/2014/main" id="{91C71413-F131-4074-87CB-7D9F3B6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69" y="4019386"/>
              <a:ext cx="931660" cy="1183666"/>
            </a:xfrm>
            <a:prstGeom prst="rect">
              <a:avLst/>
            </a:prstGeom>
          </p:spPr>
        </p:pic>
        <p:pic>
          <p:nvPicPr>
            <p:cNvPr id="9" name="Picture 8" descr="Screen Shot 2016-09-29 at 14.51.51.png">
              <a:extLst>
                <a:ext uri="{FF2B5EF4-FFF2-40B4-BE49-F238E27FC236}">
                  <a16:creationId xmlns:a16="http://schemas.microsoft.com/office/drawing/2014/main" id="{F335FC7C-F7A6-4E9B-9CB8-D9896C940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41" y="4122976"/>
              <a:ext cx="1282853" cy="10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78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E715-955B-42E2-84F9-3F5E00B5340C}"/>
              </a:ext>
            </a:extLst>
          </p:cNvPr>
          <p:cNvSpPr txBox="1">
            <a:spLocks/>
          </p:cNvSpPr>
          <p:nvPr/>
        </p:nvSpPr>
        <p:spPr>
          <a:xfrm>
            <a:off x="323528" y="438539"/>
            <a:ext cx="11526350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accent5"/>
                </a:solidFill>
                <a:latin typeface="Century Gothic" panose="020B0502020202020204" pitchFamily="34" charset="0"/>
              </a:rPr>
              <a:t>10 things your child learns when you read aloud stories and poems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7754A-002E-4F2F-9B50-21A2A835A3A4}"/>
              </a:ext>
            </a:extLst>
          </p:cNvPr>
          <p:cNvSpPr txBox="1">
            <a:spLocks/>
          </p:cNvSpPr>
          <p:nvPr/>
        </p:nvSpPr>
        <p:spPr>
          <a:xfrm>
            <a:off x="323528" y="1532654"/>
            <a:ext cx="11526350" cy="488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Sustain attention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Appreciate rhythm and rhyme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Build pictures in their minds from the words on the page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Understand </a:t>
            </a:r>
            <a:r>
              <a:rPr lang="en-US" sz="2200" dirty="0" err="1">
                <a:latin typeface="Century Gothic" panose="020B0502020202020204" pitchFamily="34" charset="0"/>
              </a:rPr>
              <a:t>humour</a:t>
            </a:r>
            <a:r>
              <a:rPr lang="en-US" sz="2200" dirty="0">
                <a:latin typeface="Century Gothic" panose="020B0502020202020204" pitchFamily="34" charset="0"/>
              </a:rPr>
              <a:t> and irony 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Use new words and phrases in different contexts  - and later in writing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Learn new vocabulary and knowledge of the world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Think about characters’ feelings and use appropriate voices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Follow a plot with all its twists and turns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Understand suspense and predict what’s about to happen next</a:t>
            </a:r>
            <a:endParaRPr lang="en-GB" sz="2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>
                <a:latin typeface="Century Gothic" panose="020B0502020202020204" pitchFamily="34" charset="0"/>
              </a:rPr>
              <a:t>Link sentences and ideas from one passage to the next</a:t>
            </a:r>
            <a:endParaRPr lang="en-GB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7C18-6528-4988-A0B2-FD984B6BEC3B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Top Tips - Storytime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C52FB-DCD2-4933-868D-5F875D92BF5D}"/>
              </a:ext>
            </a:extLst>
          </p:cNvPr>
          <p:cNvSpPr txBox="1">
            <a:spLocks/>
          </p:cNvSpPr>
          <p:nvPr/>
        </p:nvSpPr>
        <p:spPr>
          <a:xfrm>
            <a:off x="323528" y="1196752"/>
            <a:ext cx="8639175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Make it a treat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Make it a special quiet time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Show curiosity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Read story once without stopping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Chat about the story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Avoid testing with questions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Link to other stories and experiences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Read favourites over and over again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Use different voices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>
                <a:latin typeface="Century Gothic" panose="020B0502020202020204" pitchFamily="34" charset="0"/>
              </a:rPr>
              <a:t>Love </a:t>
            </a:r>
            <a:r>
              <a:rPr lang="en-US">
                <a:latin typeface="Century Gothic" panose="020B0502020202020204" pitchFamily="34" charset="0"/>
              </a:rPr>
              <a:t>the book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4E177-6E9E-4BC4-BAD3-8ECDD3116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49" r="1" b="11018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5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>
                <a:latin typeface="Century Gothic" panose="020B0502020202020204" pitchFamily="34" charset="0"/>
              </a:rPr>
              <a:t>A word-reading test at the end of Year 1</a:t>
            </a:r>
          </a:p>
          <a:p>
            <a:pPr marL="457200" indent="-457200"/>
            <a:r>
              <a:rPr lang="en-US" dirty="0">
                <a:latin typeface="Century Gothic" panose="020B0502020202020204" pitchFamily="34" charset="0"/>
              </a:rPr>
              <a:t>Children read 40 words</a:t>
            </a:r>
          </a:p>
        </p:txBody>
      </p:sp>
    </p:spTree>
    <p:extLst>
      <p:ext uri="{BB962C8B-B14F-4D97-AF65-F5344CB8AC3E}">
        <p14:creationId xmlns:p14="http://schemas.microsoft.com/office/powerpoint/2010/main" val="2330048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9" y="260649"/>
            <a:ext cx="8205617" cy="864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‘Special Friends’, ‘Fred Talk’, read the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650" y="1828801"/>
            <a:ext cx="7512701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42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680" y="1731718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833" y="3493583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1718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6096001" y="3493583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755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Oxford Owl Parents’ Page: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accent5"/>
                </a:solidFill>
                <a:latin typeface="Century Gothic" panose="020B0502020202020204" pitchFamily="34" charset="0"/>
              </a:rPr>
              <a:t>https://home.oxfordowl.co.uk/reading/reading-schemes-oxford-levels/read-write-inc-phonics-guide/</a:t>
            </a: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Links to you tube, </a:t>
            </a:r>
            <a:r>
              <a:rPr lang="en-US" dirty="0" err="1">
                <a:latin typeface="Century Gothic" panose="020B0502020202020204" pitchFamily="34" charset="0"/>
              </a:rPr>
              <a:t>facebook</a:t>
            </a:r>
            <a:r>
              <a:rPr lang="en-US" dirty="0">
                <a:latin typeface="Century Gothic" panose="020B0502020202020204" pitchFamily="34" charset="0"/>
              </a:rPr>
              <a:t> support groups, free e-books and more...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1BEA-98A8-4494-9ADA-D236155E9D99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Speed Sounds Set 1</a:t>
            </a:r>
            <a:endParaRPr lang="en-GB" dirty="0">
              <a:solidFill>
                <a:schemeClr val="accent5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17DF593-6920-4004-97AC-96CFD18327B2}"/>
              </a:ext>
            </a:extLst>
          </p:cNvPr>
          <p:cNvSpPr txBox="1">
            <a:spLocks noChangeArrowheads="1"/>
          </p:cNvSpPr>
          <p:nvPr/>
        </p:nvSpPr>
        <p:spPr>
          <a:xfrm>
            <a:off x="422275" y="1600200"/>
            <a:ext cx="8229600" cy="4530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>
                <a:latin typeface="Century Gothic" panose="020B0502020202020204" pitchFamily="34" charset="0"/>
                <a:ea typeface="Arial Unicode MS"/>
                <a:cs typeface="Arial Unicode MS"/>
              </a:rPr>
              <a:t>   </a:t>
            </a:r>
            <a:endParaRPr lang="en-US" dirty="0">
              <a:latin typeface="Century Gothic" panose="020B0502020202020204" pitchFamily="34" charset="0"/>
              <a:ea typeface="Arial Unicode MS"/>
              <a:cs typeface="Arial Unicode M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61097D7-0E80-4FBE-B70D-3735FE526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Simple_Speed_Sounds_Chart.pdf">
            <a:extLst>
              <a:ext uri="{FF2B5EF4-FFF2-40B4-BE49-F238E27FC236}">
                <a16:creationId xmlns:a16="http://schemas.microsoft.com/office/drawing/2014/main" id="{1DE51AFB-2D18-4489-A4EA-7F076CB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77176F05-BF1F-4718-8853-D4E3B2C76C19}"/>
              </a:ext>
            </a:extLst>
          </p:cNvPr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FD2724D-2F0B-4D8D-A636-034082594438}"/>
              </a:ext>
            </a:extLst>
          </p:cNvPr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7C7540B-8C69-4F93-87EA-111A15EF3F63}"/>
              </a:ext>
            </a:extLst>
          </p:cNvPr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19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5E84AF9-0E8B-43BA-BE13-D456A335FBFB}"/>
              </a:ext>
            </a:extLst>
          </p:cNvPr>
          <p:cNvSpPr txBox="1">
            <a:spLocks/>
          </p:cNvSpPr>
          <p:nvPr/>
        </p:nvSpPr>
        <p:spPr>
          <a:xfrm>
            <a:off x="440059" y="1628800"/>
            <a:ext cx="8263881" cy="2447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more that you </a:t>
            </a:r>
            <a:r>
              <a:rPr lang="en-US" sz="3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read</a:t>
            </a:r>
            <a:r>
              <a:rPr lang="en-US" sz="3600" dirty="0">
                <a:latin typeface="Century Gothic" panose="020B0502020202020204" pitchFamily="34" charset="0"/>
              </a:rPr>
              <a:t>, the more things you will </a:t>
            </a:r>
            <a:r>
              <a:rPr lang="en-US" sz="3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know</a:t>
            </a:r>
            <a:r>
              <a:rPr lang="en-US" sz="3600" dirty="0">
                <a:latin typeface="Century Gothic" panose="020B0502020202020204" pitchFamily="34" charset="0"/>
              </a:rPr>
              <a:t>. The more that you </a:t>
            </a:r>
            <a:r>
              <a:rPr lang="en-US" sz="3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learn</a:t>
            </a:r>
            <a:r>
              <a:rPr lang="en-US" sz="3600" dirty="0">
                <a:latin typeface="Century Gothic" panose="020B0502020202020204" pitchFamily="34" charset="0"/>
              </a:rPr>
              <a:t>, the more </a:t>
            </a:r>
            <a:r>
              <a:rPr lang="en-US" sz="3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places you’ll go</a:t>
            </a:r>
            <a:r>
              <a:rPr lang="en-US" sz="3600" dirty="0">
                <a:latin typeface="Century Gothic" panose="020B0502020202020204" pitchFamily="34" charset="0"/>
              </a:rPr>
              <a:t>! </a:t>
            </a:r>
            <a:endParaRPr lang="en-US" sz="36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4DBD66-D901-4E50-8B29-57C511AFEAE5}"/>
              </a:ext>
            </a:extLst>
          </p:cNvPr>
          <p:cNvSpPr txBox="1">
            <a:spLocks/>
          </p:cNvSpPr>
          <p:nvPr/>
        </p:nvSpPr>
        <p:spPr>
          <a:xfrm>
            <a:off x="6673611" y="3644348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3400" dirty="0">
                <a:latin typeface="Century Gothic" panose="020B0502020202020204" pitchFamily="34" charset="0"/>
              </a:rPr>
              <a:t>Dr. Seuss</a:t>
            </a:r>
          </a:p>
        </p:txBody>
      </p:sp>
    </p:spTree>
    <p:extLst>
      <p:ext uri="{BB962C8B-B14F-4D97-AF65-F5344CB8AC3E}">
        <p14:creationId xmlns:p14="http://schemas.microsoft.com/office/powerpoint/2010/main" val="2777029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3900609" y="2305616"/>
            <a:ext cx="3768980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09F0-3ABF-4033-A852-D5E3E183F22D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Speed Sounds Set 2</a:t>
            </a:r>
          </a:p>
        </p:txBody>
      </p:sp>
      <p:pic>
        <p:nvPicPr>
          <p:cNvPr id="3" name="Picture 2" descr="Simple_Speed_Sounds_Chart.pdf">
            <a:extLst>
              <a:ext uri="{FF2B5EF4-FFF2-40B4-BE49-F238E27FC236}">
                <a16:creationId xmlns:a16="http://schemas.microsoft.com/office/drawing/2014/main" id="{30909EC4-F515-4356-AE0A-9FEBB102E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E72141F-2DD6-476A-8EAF-72F2FB312BE4}"/>
              </a:ext>
            </a:extLst>
          </p:cNvPr>
          <p:cNvSpPr/>
          <p:nvPr/>
        </p:nvSpPr>
        <p:spPr>
          <a:xfrm>
            <a:off x="4139952" y="4725144"/>
            <a:ext cx="2304256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36A4BD4-AB4B-45AE-AE45-8CCCB3F7300D}"/>
              </a:ext>
            </a:extLst>
          </p:cNvPr>
          <p:cNvSpPr/>
          <p:nvPr/>
        </p:nvSpPr>
        <p:spPr>
          <a:xfrm>
            <a:off x="1259632" y="5949280"/>
            <a:ext cx="4536504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7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>
            <a:extLst>
              <a:ext uri="{FF2B5EF4-FFF2-40B4-BE49-F238E27FC236}">
                <a16:creationId xmlns:a16="http://schemas.microsoft.com/office/drawing/2014/main" id="{5E46618D-6EDD-4C03-A26B-FEE081AAB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7E2B7E-3FE7-4DD8-823D-060CC302E495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>
                <a:solidFill>
                  <a:schemeClr val="accent5"/>
                </a:solidFill>
                <a:latin typeface="Century Gothic" panose="020B0502020202020204" pitchFamily="34" charset="0"/>
              </a:rPr>
              <a:t>Speed Sounds Set 3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E0351B7-2B86-437B-A1FB-BA4D6A49CE8B}"/>
              </a:ext>
            </a:extLst>
          </p:cNvPr>
          <p:cNvSpPr/>
          <p:nvPr/>
        </p:nvSpPr>
        <p:spPr>
          <a:xfrm flipV="1">
            <a:off x="5648062" y="5487405"/>
            <a:ext cx="115212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E1F3F371-4255-469A-8B71-BD49EE53FB05}"/>
              </a:ext>
            </a:extLst>
          </p:cNvPr>
          <p:cNvSpPr/>
          <p:nvPr/>
        </p:nvSpPr>
        <p:spPr>
          <a:xfrm>
            <a:off x="5832140" y="4365104"/>
            <a:ext cx="936104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1C8BD5D2-5AB5-4F64-8D82-2AE46165CE81}"/>
              </a:ext>
            </a:extLst>
          </p:cNvPr>
          <p:cNvSpPr/>
          <p:nvPr/>
        </p:nvSpPr>
        <p:spPr>
          <a:xfrm>
            <a:off x="2652080" y="5755441"/>
            <a:ext cx="432048" cy="21602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A34B8C2B-DC55-4D04-B8FC-297294EAE7ED}"/>
              </a:ext>
            </a:extLst>
          </p:cNvPr>
          <p:cNvSpPr/>
          <p:nvPr/>
        </p:nvSpPr>
        <p:spPr>
          <a:xfrm>
            <a:off x="3775854" y="6199779"/>
            <a:ext cx="43204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5C464FEB-0C0B-4E35-A351-85BBAA4499A5}"/>
              </a:ext>
            </a:extLst>
          </p:cNvPr>
          <p:cNvSpPr/>
          <p:nvPr/>
        </p:nvSpPr>
        <p:spPr>
          <a:xfrm>
            <a:off x="5432038" y="4869160"/>
            <a:ext cx="432048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73DF5530-EE6E-4E94-8A20-28832C931C99}"/>
              </a:ext>
            </a:extLst>
          </p:cNvPr>
          <p:cNvSpPr/>
          <p:nvPr/>
        </p:nvSpPr>
        <p:spPr>
          <a:xfrm>
            <a:off x="4203844" y="5703177"/>
            <a:ext cx="151216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A57EC668-060C-462A-987F-3186992720C8}"/>
              </a:ext>
            </a:extLst>
          </p:cNvPr>
          <p:cNvSpPr/>
          <p:nvPr/>
        </p:nvSpPr>
        <p:spPr>
          <a:xfrm>
            <a:off x="4516048" y="5982084"/>
            <a:ext cx="432048" cy="21602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B04F05C5-F46C-4C0D-B487-9547F089E639}"/>
              </a:ext>
            </a:extLst>
          </p:cNvPr>
          <p:cNvSpPr/>
          <p:nvPr/>
        </p:nvSpPr>
        <p:spPr>
          <a:xfrm>
            <a:off x="4959928" y="4329100"/>
            <a:ext cx="504056" cy="57606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85EF9D6F-F4FC-4A9F-B76C-695E0EF3FCB5}"/>
              </a:ext>
            </a:extLst>
          </p:cNvPr>
          <p:cNvSpPr/>
          <p:nvPr/>
        </p:nvSpPr>
        <p:spPr>
          <a:xfrm>
            <a:off x="6327051" y="4585416"/>
            <a:ext cx="504056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C0456EB6-1AD2-4BE6-A068-F34118D857E4}"/>
              </a:ext>
            </a:extLst>
          </p:cNvPr>
          <p:cNvSpPr/>
          <p:nvPr/>
        </p:nvSpPr>
        <p:spPr>
          <a:xfrm>
            <a:off x="2665745" y="6183339"/>
            <a:ext cx="43204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3BF13552-0D60-456E-A19F-7E51A4E698C9}"/>
              </a:ext>
            </a:extLst>
          </p:cNvPr>
          <p:cNvSpPr/>
          <p:nvPr/>
        </p:nvSpPr>
        <p:spPr>
          <a:xfrm>
            <a:off x="5652120" y="1687665"/>
            <a:ext cx="36004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5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5D9B7-E9E7-4B8E-9C09-74DA524EA72E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Name the pictures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08EF9B24-7489-4883-850B-8B0429E5B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29" r="-40929"/>
          <a:stretch>
            <a:fillRect/>
          </a:stretch>
        </p:blipFill>
        <p:spPr bwMode="auto">
          <a:xfrm>
            <a:off x="627051" y="1628800"/>
            <a:ext cx="8028384" cy="44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127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A76B-4B8D-4613-9499-F01397750C60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  <a:latin typeface="Century Gothic" panose="020B0502020202020204" pitchFamily="34" charset="0"/>
              </a:rPr>
              <a:t>Picture Phrases</a:t>
            </a:r>
            <a:endParaRPr lang="en-US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AD135-58CB-419D-B5D1-16697DC5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164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FDF3B-9C47-45FA-81EB-48D46768B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33471-1FFC-4B43-BD90-B68C0C5F2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09" y="1689916"/>
            <a:ext cx="1914064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26E74-2678-412B-B627-CE4BE693B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" r="3881"/>
          <a:stretch/>
        </p:blipFill>
        <p:spPr>
          <a:xfrm>
            <a:off x="4877573" y="1689916"/>
            <a:ext cx="1879299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48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E3C6-2ABB-4A34-9167-5B6A0E98306B}"/>
              </a:ext>
            </a:extLst>
          </p:cNvPr>
          <p:cNvSpPr txBox="1">
            <a:spLocks/>
          </p:cNvSpPr>
          <p:nvPr/>
        </p:nvSpPr>
        <p:spPr>
          <a:xfrm>
            <a:off x="323528" y="260649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5"/>
                </a:solidFill>
                <a:latin typeface="Century Gothic" panose="020B0502020202020204" pitchFamily="34" charset="0"/>
              </a:rPr>
              <a:t>Teaching letter formation</a:t>
            </a:r>
            <a:endParaRPr lang="en-US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2E998B-DD57-489F-8FDF-FDDB23C6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6" y="1289740"/>
            <a:ext cx="7991548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5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0F68E-3415-42CD-9955-99C5209003A9}"/>
              </a:ext>
            </a:extLst>
          </p:cNvPr>
          <p:cNvSpPr txBox="1">
            <a:spLocks/>
          </p:cNvSpPr>
          <p:nvPr/>
        </p:nvSpPr>
        <p:spPr>
          <a:xfrm>
            <a:off x="323528" y="1119064"/>
            <a:ext cx="7478713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DA8A8-3778-4E98-8BD3-973794932B03}"/>
              </a:ext>
            </a:extLst>
          </p:cNvPr>
          <p:cNvSpPr txBox="1">
            <a:spLocks/>
          </p:cNvSpPr>
          <p:nvPr/>
        </p:nvSpPr>
        <p:spPr>
          <a:xfrm>
            <a:off x="323528" y="2055167"/>
            <a:ext cx="8639175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Century Gothic" panose="020B0502020202020204" pitchFamily="34" charset="0"/>
              </a:rPr>
              <a:t>1. Use pure sounds, not letter names</a:t>
            </a:r>
          </a:p>
          <a:p>
            <a:r>
              <a:rPr lang="en-GB">
                <a:latin typeface="Century Gothic" panose="020B0502020202020204" pitchFamily="34" charset="0"/>
              </a:rPr>
              <a:t>2. Teach the picture names</a:t>
            </a:r>
          </a:p>
          <a:p>
            <a:r>
              <a:rPr lang="en-GB">
                <a:latin typeface="Century Gothic" panose="020B0502020202020204" pitchFamily="34" charset="0"/>
              </a:rPr>
              <a:t>3. Practise reading sounds speedily -                 </a:t>
            </a:r>
          </a:p>
          <a:p>
            <a:r>
              <a:rPr lang="en-GB">
                <a:latin typeface="Century Gothic" panose="020B0502020202020204" pitchFamily="34" charset="0"/>
              </a:rPr>
              <a:t>    ‘review, review, review’</a:t>
            </a:r>
          </a:p>
          <a:p>
            <a:r>
              <a:rPr lang="en-GB">
                <a:latin typeface="Century Gothic" panose="020B0502020202020204" pitchFamily="34" charset="0"/>
              </a:rPr>
              <a:t>4. Use the handwriting phrases for writing only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2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21f4bd6-54a1-4a8e-830a-ef646f038a02" xsi:nil="true"/>
    <SharedWithUsers xmlns="8cf381ff-12ac-4f19-9205-499a093a1b91">
      <UserInfo>
        <DisplayName>Sofie Lowe</DisplayName>
        <AccountId>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8FE3EEA9A274B9DC7250A31F8A6F2" ma:contentTypeVersion="14" ma:contentTypeDescription="Create a new document." ma:contentTypeScope="" ma:versionID="4e9a5fcff9af7b1cdff094d94353ae00">
  <xsd:schema xmlns:xsd="http://www.w3.org/2001/XMLSchema" xmlns:xs="http://www.w3.org/2001/XMLSchema" xmlns:p="http://schemas.microsoft.com/office/2006/metadata/properties" xmlns:ns2="b21f4bd6-54a1-4a8e-830a-ef646f038a02" xmlns:ns3="8cf381ff-12ac-4f19-9205-499a093a1b91" targetNamespace="http://schemas.microsoft.com/office/2006/metadata/properties" ma:root="true" ma:fieldsID="959f5b9321b29e399bb86bfe9e975007" ns2:_="" ns3:_="">
    <xsd:import namespace="b21f4bd6-54a1-4a8e-830a-ef646f038a02"/>
    <xsd:import namespace="8cf381ff-12ac-4f19-9205-499a093a1b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f4bd6-54a1-4a8e-830a-ef646f038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5" nillable="true" ma:displayName="Sign-off status" ma:internalName="Sign_x002d_off_x0020_status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381ff-12ac-4f19-9205-499a093a1b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F9E9B7-90CD-463A-A22B-764CE692CABB}">
  <ds:schemaRefs>
    <ds:schemaRef ds:uri="http://purl.org/dc/elements/1.1/"/>
    <ds:schemaRef ds:uri="http://schemas.microsoft.com/office/2006/metadata/properties"/>
    <ds:schemaRef ds:uri="b21f4bd6-54a1-4a8e-830a-ef646f038a02"/>
    <ds:schemaRef ds:uri="8cf381ff-12ac-4f19-9205-499a093a1b9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D43657-4451-4F8F-A12C-D952D032F0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1f4bd6-54a1-4a8e-830a-ef646f038a02"/>
    <ds:schemaRef ds:uri="8cf381ff-12ac-4f19-9205-499a093a1b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8E56A2-51CD-4F0D-A459-9854A1BCBA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2737</Words>
  <Application>Microsoft Office PowerPoint</Application>
  <PresentationFormat>Widescreen</PresentationFormat>
  <Paragraphs>301</Paragraphs>
  <Slides>31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NEW Phonics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Phonics Screening Check?</vt:lpstr>
      <vt:lpstr>‘Special Friends’, ‘Fred Talk’, read the word</vt:lpstr>
      <vt:lpstr>Nonsense words</vt:lpstr>
      <vt:lpstr>Online resources available</vt:lpstr>
      <vt:lpstr>PowerPoint Presentation</vt:lpstr>
      <vt:lpstr>Any other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 Thorpe</dc:creator>
  <cp:lastModifiedBy>Nia Thorpe</cp:lastModifiedBy>
  <cp:revision>2</cp:revision>
  <dcterms:created xsi:type="dcterms:W3CDTF">2021-10-03T14:27:04Z</dcterms:created>
  <dcterms:modified xsi:type="dcterms:W3CDTF">2021-11-03T09:25:32Z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0x01010027F8FE3EEA9A274B9DC7250A31F8A6F2</vt:lpwstr>
  </property>
</Properties>
</file>