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sldIdLst>
    <p:sldId id="256" r:id="rId2"/>
    <p:sldId id="258" r:id="rId3"/>
    <p:sldId id="259" r:id="rId4"/>
    <p:sldId id="260" r:id="rId5"/>
    <p:sldId id="271" r:id="rId6"/>
    <p:sldId id="265" r:id="rId7"/>
    <p:sldId id="280" r:id="rId8"/>
    <p:sldId id="268" r:id="rId9"/>
    <p:sldId id="273" r:id="rId10"/>
    <p:sldId id="274" r:id="rId11"/>
    <p:sldId id="275" r:id="rId12"/>
    <p:sldId id="276" r:id="rId13"/>
    <p:sldId id="277" r:id="rId14"/>
    <p:sldId id="278" r:id="rId15"/>
    <p:sldId id="266" r:id="rId16"/>
    <p:sldId id="267" r:id="rId17"/>
    <p:sldId id="281" r:id="rId18"/>
    <p:sldId id="282" r:id="rId19"/>
    <p:sldId id="279" r:id="rId20"/>
    <p:sldId id="26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93" autoAdjust="0"/>
  </p:normalViewPr>
  <p:slideViewPr>
    <p:cSldViewPr>
      <p:cViewPr varScale="1">
        <p:scale>
          <a:sx n="75" d="100"/>
          <a:sy n="75" d="100"/>
        </p:scale>
        <p:origin x="123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A0D97-51E9-41EF-9C12-91180E6258A4}" type="doc">
      <dgm:prSet loTypeId="urn:microsoft.com/office/officeart/2005/8/layout/radial3" loCatId="cycle" qsTypeId="urn:microsoft.com/office/officeart/2005/8/quickstyle/3d7" qsCatId="3D" csTypeId="urn:microsoft.com/office/officeart/2005/8/colors/accent1_2" csCatId="accent1" phldr="1"/>
      <dgm:spPr/>
      <dgm:t>
        <a:bodyPr/>
        <a:lstStyle/>
        <a:p>
          <a:endParaRPr lang="en-GB"/>
        </a:p>
      </dgm:t>
    </dgm:pt>
    <dgm:pt modelId="{6D122E20-5920-4085-AEB2-36B8ECC930D5}">
      <dgm:prSet phldrT="[Text]"/>
      <dgm:spPr/>
      <dgm:t>
        <a:bodyPr/>
        <a:lstStyle/>
        <a:p>
          <a:r>
            <a:rPr lang="en-GB" dirty="0" smtClean="0">
              <a:latin typeface="Letter-join Plus 21" panose="02000505000000020003" pitchFamily="50" charset="0"/>
            </a:rPr>
            <a:t>The Child</a:t>
          </a:r>
          <a:endParaRPr lang="en-GB" dirty="0">
            <a:latin typeface="Letter-join Plus 21" panose="02000505000000020003" pitchFamily="50" charset="0"/>
          </a:endParaRPr>
        </a:p>
      </dgm:t>
    </dgm:pt>
    <dgm:pt modelId="{358B9D40-6D1C-45DF-B436-8622AB5E778C}" type="parTrans" cxnId="{E3521DB3-E35F-4EB4-A39C-494888578007}">
      <dgm:prSet/>
      <dgm:spPr/>
      <dgm:t>
        <a:bodyPr/>
        <a:lstStyle/>
        <a:p>
          <a:endParaRPr lang="en-GB">
            <a:latin typeface="Letter-join Plus 21" panose="02000505000000020003" pitchFamily="50" charset="0"/>
          </a:endParaRPr>
        </a:p>
      </dgm:t>
    </dgm:pt>
    <dgm:pt modelId="{1183373F-AD50-417E-8C73-DE6F9CAA339F}" type="sibTrans" cxnId="{E3521DB3-E35F-4EB4-A39C-494888578007}">
      <dgm:prSet/>
      <dgm:spPr/>
      <dgm:t>
        <a:bodyPr/>
        <a:lstStyle/>
        <a:p>
          <a:endParaRPr lang="en-GB">
            <a:latin typeface="Letter-join Plus 21" panose="02000505000000020003" pitchFamily="50" charset="0"/>
          </a:endParaRPr>
        </a:p>
      </dgm:t>
    </dgm:pt>
    <dgm:pt modelId="{B0CE02CF-5100-4598-9915-51F817A2DADB}">
      <dgm:prSet phldrT="[Text]" custT="1"/>
      <dgm:spPr/>
      <dgm:t>
        <a:bodyPr/>
        <a:lstStyle/>
        <a:p>
          <a:r>
            <a:rPr lang="en-GB" sz="1400" b="1" dirty="0" smtClean="0">
              <a:latin typeface="Letter-join Plus 21" panose="02000505000000020003" pitchFamily="50" charset="0"/>
            </a:rPr>
            <a:t>Environment</a:t>
          </a:r>
        </a:p>
        <a:p>
          <a:r>
            <a:rPr lang="en-GB" sz="1200" dirty="0" smtClean="0">
              <a:latin typeface="Letter-join Plus 21" panose="02000505000000020003" pitchFamily="50" charset="0"/>
            </a:rPr>
            <a:t>(Tertiary Educators)</a:t>
          </a:r>
          <a:endParaRPr lang="en-GB" sz="1200" dirty="0">
            <a:latin typeface="Letter-join Plus 21" panose="02000505000000020003" pitchFamily="50" charset="0"/>
          </a:endParaRPr>
        </a:p>
      </dgm:t>
    </dgm:pt>
    <dgm:pt modelId="{2640C0A3-CB30-4465-8B31-2F4B4FBECE32}" type="parTrans" cxnId="{F4F2308B-F40D-4A92-BC56-8F1663E4D2C2}">
      <dgm:prSet/>
      <dgm:spPr/>
      <dgm:t>
        <a:bodyPr/>
        <a:lstStyle/>
        <a:p>
          <a:endParaRPr lang="en-GB">
            <a:latin typeface="Letter-join Plus 21" panose="02000505000000020003" pitchFamily="50" charset="0"/>
          </a:endParaRPr>
        </a:p>
      </dgm:t>
    </dgm:pt>
    <dgm:pt modelId="{43B11A89-EDAA-4ECA-90A4-5DC7EA8057BC}" type="sibTrans" cxnId="{F4F2308B-F40D-4A92-BC56-8F1663E4D2C2}">
      <dgm:prSet/>
      <dgm:spPr/>
      <dgm:t>
        <a:bodyPr/>
        <a:lstStyle/>
        <a:p>
          <a:endParaRPr lang="en-GB">
            <a:latin typeface="Letter-join Plus 21" panose="02000505000000020003" pitchFamily="50" charset="0"/>
          </a:endParaRPr>
        </a:p>
      </dgm:t>
    </dgm:pt>
    <dgm:pt modelId="{56E41D54-C064-4EAD-AEE2-5881BAED7077}">
      <dgm:prSet phldrT="[Text]" custT="1"/>
      <dgm:spPr/>
      <dgm:t>
        <a:bodyPr/>
        <a:lstStyle/>
        <a:p>
          <a:r>
            <a:rPr lang="en-GB" sz="2000" b="1" dirty="0" smtClean="0">
              <a:latin typeface="Letter-join Plus 21" panose="02000505000000020003" pitchFamily="50" charset="0"/>
            </a:rPr>
            <a:t>Parents/Carers</a:t>
          </a:r>
        </a:p>
        <a:p>
          <a:r>
            <a:rPr lang="en-GB" sz="1800" dirty="0" smtClean="0">
              <a:latin typeface="Letter-join Plus 21" panose="02000505000000020003" pitchFamily="50" charset="0"/>
            </a:rPr>
            <a:t>(Primary Educators)</a:t>
          </a:r>
          <a:endParaRPr lang="en-GB" sz="1800" dirty="0">
            <a:latin typeface="Letter-join Plus 21" panose="02000505000000020003" pitchFamily="50" charset="0"/>
          </a:endParaRPr>
        </a:p>
      </dgm:t>
    </dgm:pt>
    <dgm:pt modelId="{1A652CBD-3126-477C-99FE-0C1F6D0A406C}" type="parTrans" cxnId="{82C10A5F-B0DF-461C-BF13-5C6ECF7A01E4}">
      <dgm:prSet/>
      <dgm:spPr/>
      <dgm:t>
        <a:bodyPr/>
        <a:lstStyle/>
        <a:p>
          <a:endParaRPr lang="en-GB">
            <a:latin typeface="Letter-join Plus 21" panose="02000505000000020003" pitchFamily="50" charset="0"/>
          </a:endParaRPr>
        </a:p>
      </dgm:t>
    </dgm:pt>
    <dgm:pt modelId="{9EB6D68C-E9BE-47DD-A2E9-6CF6F6B5E9AD}" type="sibTrans" cxnId="{82C10A5F-B0DF-461C-BF13-5C6ECF7A01E4}">
      <dgm:prSet/>
      <dgm:spPr/>
      <dgm:t>
        <a:bodyPr/>
        <a:lstStyle/>
        <a:p>
          <a:endParaRPr lang="en-GB">
            <a:latin typeface="Letter-join Plus 21" panose="02000505000000020003" pitchFamily="50" charset="0"/>
          </a:endParaRPr>
        </a:p>
      </dgm:t>
    </dgm:pt>
    <dgm:pt modelId="{858E8D23-B302-4DC5-BA32-C70FA0C78C5A}">
      <dgm:prSet phldrT="[Text]" custT="1"/>
      <dgm:spPr/>
      <dgm:t>
        <a:bodyPr/>
        <a:lstStyle/>
        <a:p>
          <a:r>
            <a:rPr lang="en-GB" sz="1600" b="1" dirty="0" smtClean="0">
              <a:latin typeface="Letter-join Plus 21" panose="02000505000000020003" pitchFamily="50" charset="0"/>
            </a:rPr>
            <a:t>School </a:t>
          </a:r>
        </a:p>
        <a:p>
          <a:r>
            <a:rPr lang="en-GB" sz="1400" dirty="0" smtClean="0">
              <a:latin typeface="Letter-join Plus 21" panose="02000505000000020003" pitchFamily="50" charset="0"/>
            </a:rPr>
            <a:t>(Secondary Educators)</a:t>
          </a:r>
          <a:endParaRPr lang="en-GB" sz="1400" dirty="0">
            <a:latin typeface="Letter-join Plus 21" panose="02000505000000020003" pitchFamily="50" charset="0"/>
          </a:endParaRPr>
        </a:p>
      </dgm:t>
    </dgm:pt>
    <dgm:pt modelId="{8679847E-0D0F-4886-897F-6B89F4D2B654}" type="parTrans" cxnId="{EBCAE823-8E7D-4271-8C8D-E84040F7B7B0}">
      <dgm:prSet/>
      <dgm:spPr/>
      <dgm:t>
        <a:bodyPr/>
        <a:lstStyle/>
        <a:p>
          <a:endParaRPr lang="en-GB">
            <a:latin typeface="Letter-join Plus 21" panose="02000505000000020003" pitchFamily="50" charset="0"/>
          </a:endParaRPr>
        </a:p>
      </dgm:t>
    </dgm:pt>
    <dgm:pt modelId="{0AF7FAD3-3DC6-41E5-9FDC-C50F9637B5C0}" type="sibTrans" cxnId="{EBCAE823-8E7D-4271-8C8D-E84040F7B7B0}">
      <dgm:prSet/>
      <dgm:spPr/>
      <dgm:t>
        <a:bodyPr/>
        <a:lstStyle/>
        <a:p>
          <a:endParaRPr lang="en-GB">
            <a:latin typeface="Letter-join Plus 21" panose="02000505000000020003" pitchFamily="50" charset="0"/>
          </a:endParaRPr>
        </a:p>
      </dgm:t>
    </dgm:pt>
    <dgm:pt modelId="{E0987B58-8F57-481B-B25C-76ACB4DEE18C}" type="pres">
      <dgm:prSet presAssocID="{A17A0D97-51E9-41EF-9C12-91180E6258A4}" presName="composite" presStyleCnt="0">
        <dgm:presLayoutVars>
          <dgm:chMax val="1"/>
          <dgm:dir/>
          <dgm:resizeHandles val="exact"/>
        </dgm:presLayoutVars>
      </dgm:prSet>
      <dgm:spPr/>
      <dgm:t>
        <a:bodyPr/>
        <a:lstStyle/>
        <a:p>
          <a:endParaRPr lang="en-US"/>
        </a:p>
      </dgm:t>
    </dgm:pt>
    <dgm:pt modelId="{B3A35656-89EC-4855-86D1-23A2E012FCEA}" type="pres">
      <dgm:prSet presAssocID="{A17A0D97-51E9-41EF-9C12-91180E6258A4}" presName="radial" presStyleCnt="0">
        <dgm:presLayoutVars>
          <dgm:animLvl val="ctr"/>
        </dgm:presLayoutVars>
      </dgm:prSet>
      <dgm:spPr/>
    </dgm:pt>
    <dgm:pt modelId="{661A1811-468D-4FCB-AE11-9EBACD18E31C}" type="pres">
      <dgm:prSet presAssocID="{6D122E20-5920-4085-AEB2-36B8ECC930D5}" presName="centerShape" presStyleLbl="vennNode1" presStyleIdx="0" presStyleCnt="4" custScaleX="119863" custScaleY="117583" custLinFactNeighborX="-4707" custLinFactNeighborY="-197"/>
      <dgm:spPr/>
      <dgm:t>
        <a:bodyPr/>
        <a:lstStyle/>
        <a:p>
          <a:endParaRPr lang="en-US"/>
        </a:p>
      </dgm:t>
    </dgm:pt>
    <dgm:pt modelId="{1CF7F68A-B1B3-4D2D-84E5-1A2C5D0AEFDD}" type="pres">
      <dgm:prSet presAssocID="{B0CE02CF-5100-4598-9915-51F817A2DADB}" presName="node" presStyleLbl="vennNode1" presStyleIdx="1" presStyleCnt="4" custScaleX="83313" custScaleY="79895" custRadScaleRad="106297" custRadScaleInc="23931">
        <dgm:presLayoutVars>
          <dgm:bulletEnabled val="1"/>
        </dgm:presLayoutVars>
      </dgm:prSet>
      <dgm:spPr/>
      <dgm:t>
        <a:bodyPr/>
        <a:lstStyle/>
        <a:p>
          <a:endParaRPr lang="en-US"/>
        </a:p>
      </dgm:t>
    </dgm:pt>
    <dgm:pt modelId="{F42C4379-307D-41F1-9A55-B26D0D609E06}" type="pres">
      <dgm:prSet presAssocID="{56E41D54-C064-4EAD-AEE2-5881BAED7077}" presName="node" presStyleLbl="vennNode1" presStyleIdx="2" presStyleCnt="4" custScaleX="197274" custScaleY="184835" custRadScaleRad="119405" custRadScaleInc="-5861">
        <dgm:presLayoutVars>
          <dgm:bulletEnabled val="1"/>
        </dgm:presLayoutVars>
      </dgm:prSet>
      <dgm:spPr/>
      <dgm:t>
        <a:bodyPr/>
        <a:lstStyle/>
        <a:p>
          <a:endParaRPr lang="en-GB"/>
        </a:p>
      </dgm:t>
    </dgm:pt>
    <dgm:pt modelId="{89D76297-0DBC-408B-AC7E-9BE009C6B208}" type="pres">
      <dgm:prSet presAssocID="{858E8D23-B302-4DC5-BA32-C70FA0C78C5A}" presName="node" presStyleLbl="vennNode1" presStyleIdx="3" presStyleCnt="4" custScaleX="129454" custScaleY="132613" custRadScaleRad="122915" custRadScaleInc="2120">
        <dgm:presLayoutVars>
          <dgm:bulletEnabled val="1"/>
        </dgm:presLayoutVars>
      </dgm:prSet>
      <dgm:spPr/>
      <dgm:t>
        <a:bodyPr/>
        <a:lstStyle/>
        <a:p>
          <a:endParaRPr lang="en-GB"/>
        </a:p>
      </dgm:t>
    </dgm:pt>
  </dgm:ptLst>
  <dgm:cxnLst>
    <dgm:cxn modelId="{14DC2335-857E-44E7-8716-05013B053175}" type="presOf" srcId="{6D122E20-5920-4085-AEB2-36B8ECC930D5}" destId="{661A1811-468D-4FCB-AE11-9EBACD18E31C}" srcOrd="0" destOrd="0" presId="urn:microsoft.com/office/officeart/2005/8/layout/radial3"/>
    <dgm:cxn modelId="{E3521DB3-E35F-4EB4-A39C-494888578007}" srcId="{A17A0D97-51E9-41EF-9C12-91180E6258A4}" destId="{6D122E20-5920-4085-AEB2-36B8ECC930D5}" srcOrd="0" destOrd="0" parTransId="{358B9D40-6D1C-45DF-B436-8622AB5E778C}" sibTransId="{1183373F-AD50-417E-8C73-DE6F9CAA339F}"/>
    <dgm:cxn modelId="{EBCAE823-8E7D-4271-8C8D-E84040F7B7B0}" srcId="{6D122E20-5920-4085-AEB2-36B8ECC930D5}" destId="{858E8D23-B302-4DC5-BA32-C70FA0C78C5A}" srcOrd="2" destOrd="0" parTransId="{8679847E-0D0F-4886-897F-6B89F4D2B654}" sibTransId="{0AF7FAD3-3DC6-41E5-9FDC-C50F9637B5C0}"/>
    <dgm:cxn modelId="{F4F2308B-F40D-4A92-BC56-8F1663E4D2C2}" srcId="{6D122E20-5920-4085-AEB2-36B8ECC930D5}" destId="{B0CE02CF-5100-4598-9915-51F817A2DADB}" srcOrd="0" destOrd="0" parTransId="{2640C0A3-CB30-4465-8B31-2F4B4FBECE32}" sibTransId="{43B11A89-EDAA-4ECA-90A4-5DC7EA8057BC}"/>
    <dgm:cxn modelId="{DF3D83C1-839D-4E46-8A97-310E91FD1A71}" type="presOf" srcId="{56E41D54-C064-4EAD-AEE2-5881BAED7077}" destId="{F42C4379-307D-41F1-9A55-B26D0D609E06}" srcOrd="0" destOrd="0" presId="urn:microsoft.com/office/officeart/2005/8/layout/radial3"/>
    <dgm:cxn modelId="{82C10A5F-B0DF-461C-BF13-5C6ECF7A01E4}" srcId="{6D122E20-5920-4085-AEB2-36B8ECC930D5}" destId="{56E41D54-C064-4EAD-AEE2-5881BAED7077}" srcOrd="1" destOrd="0" parTransId="{1A652CBD-3126-477C-99FE-0C1F6D0A406C}" sibTransId="{9EB6D68C-E9BE-47DD-A2E9-6CF6F6B5E9AD}"/>
    <dgm:cxn modelId="{6566CA55-49DC-424B-9C54-E1A66A7A7116}" type="presOf" srcId="{A17A0D97-51E9-41EF-9C12-91180E6258A4}" destId="{E0987B58-8F57-481B-B25C-76ACB4DEE18C}" srcOrd="0" destOrd="0" presId="urn:microsoft.com/office/officeart/2005/8/layout/radial3"/>
    <dgm:cxn modelId="{EEF3A821-EFDA-4255-9784-9769328FB9FA}" type="presOf" srcId="{858E8D23-B302-4DC5-BA32-C70FA0C78C5A}" destId="{89D76297-0DBC-408B-AC7E-9BE009C6B208}" srcOrd="0" destOrd="0" presId="urn:microsoft.com/office/officeart/2005/8/layout/radial3"/>
    <dgm:cxn modelId="{A3E7476A-C25B-407B-9269-B89399916F9D}" type="presOf" srcId="{B0CE02CF-5100-4598-9915-51F817A2DADB}" destId="{1CF7F68A-B1B3-4D2D-84E5-1A2C5D0AEFDD}" srcOrd="0" destOrd="0" presId="urn:microsoft.com/office/officeart/2005/8/layout/radial3"/>
    <dgm:cxn modelId="{57CFB2A9-04BE-4264-8A13-048306A485A2}" type="presParOf" srcId="{E0987B58-8F57-481B-B25C-76ACB4DEE18C}" destId="{B3A35656-89EC-4855-86D1-23A2E012FCEA}" srcOrd="0" destOrd="0" presId="urn:microsoft.com/office/officeart/2005/8/layout/radial3"/>
    <dgm:cxn modelId="{E3F3854F-0E89-4B4C-B8E0-0272CE80546A}" type="presParOf" srcId="{B3A35656-89EC-4855-86D1-23A2E012FCEA}" destId="{661A1811-468D-4FCB-AE11-9EBACD18E31C}" srcOrd="0" destOrd="0" presId="urn:microsoft.com/office/officeart/2005/8/layout/radial3"/>
    <dgm:cxn modelId="{F44A4505-0C47-4421-A4FC-5FF34F54F15B}" type="presParOf" srcId="{B3A35656-89EC-4855-86D1-23A2E012FCEA}" destId="{1CF7F68A-B1B3-4D2D-84E5-1A2C5D0AEFDD}" srcOrd="1" destOrd="0" presId="urn:microsoft.com/office/officeart/2005/8/layout/radial3"/>
    <dgm:cxn modelId="{7D0AAFCE-2242-4F07-AD68-27BB51790471}" type="presParOf" srcId="{B3A35656-89EC-4855-86D1-23A2E012FCEA}" destId="{F42C4379-307D-41F1-9A55-B26D0D609E06}" srcOrd="2" destOrd="0" presId="urn:microsoft.com/office/officeart/2005/8/layout/radial3"/>
    <dgm:cxn modelId="{B13681E9-56C4-45D3-A5CB-C6082B7CA594}" type="presParOf" srcId="{B3A35656-89EC-4855-86D1-23A2E012FCEA}" destId="{89D76297-0DBC-408B-AC7E-9BE009C6B208}"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A1811-468D-4FCB-AE11-9EBACD18E31C}">
      <dsp:nvSpPr>
        <dsp:cNvPr id="0" name=""/>
        <dsp:cNvSpPr/>
      </dsp:nvSpPr>
      <dsp:spPr>
        <a:xfrm>
          <a:off x="1295414" y="990602"/>
          <a:ext cx="4656599" cy="4568023"/>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GB" sz="6500" kern="1200" dirty="0" smtClean="0">
              <a:latin typeface="Letter-join Plus 21" panose="02000505000000020003" pitchFamily="50" charset="0"/>
            </a:rPr>
            <a:t>The Child</a:t>
          </a:r>
          <a:endParaRPr lang="en-GB" sz="6500" kern="1200" dirty="0">
            <a:latin typeface="Letter-join Plus 21" panose="02000505000000020003" pitchFamily="50" charset="0"/>
          </a:endParaRPr>
        </a:p>
      </dsp:txBody>
      <dsp:txXfrm>
        <a:off x="1977357" y="1659573"/>
        <a:ext cx="3292713" cy="3230081"/>
      </dsp:txXfrm>
    </dsp:sp>
    <dsp:sp modelId="{1CF7F68A-B1B3-4D2D-84E5-1A2C5D0AEFDD}">
      <dsp:nvSpPr>
        <dsp:cNvPr id="0" name=""/>
        <dsp:cNvSpPr/>
      </dsp:nvSpPr>
      <dsp:spPr>
        <a:xfrm>
          <a:off x="4343400" y="152389"/>
          <a:ext cx="1618327" cy="1551934"/>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latin typeface="Letter-join Plus 21" panose="02000505000000020003" pitchFamily="50" charset="0"/>
            </a:rPr>
            <a:t>Environment</a:t>
          </a:r>
        </a:p>
        <a:p>
          <a:pPr lvl="0" algn="ctr" defTabSz="622300">
            <a:lnSpc>
              <a:spcPct val="90000"/>
            </a:lnSpc>
            <a:spcBef>
              <a:spcPct val="0"/>
            </a:spcBef>
            <a:spcAft>
              <a:spcPct val="35000"/>
            </a:spcAft>
          </a:pPr>
          <a:r>
            <a:rPr lang="en-GB" sz="1200" kern="1200" dirty="0" smtClean="0">
              <a:latin typeface="Letter-join Plus 21" panose="02000505000000020003" pitchFamily="50" charset="0"/>
            </a:rPr>
            <a:t>(Tertiary Educators)</a:t>
          </a:r>
          <a:endParaRPr lang="en-GB" sz="1200" kern="1200" dirty="0">
            <a:latin typeface="Letter-join Plus 21" panose="02000505000000020003" pitchFamily="50" charset="0"/>
          </a:endParaRPr>
        </a:p>
      </dsp:txBody>
      <dsp:txXfrm>
        <a:off x="4580399" y="379664"/>
        <a:ext cx="1144329" cy="1097384"/>
      </dsp:txXfrm>
    </dsp:sp>
    <dsp:sp modelId="{F42C4379-307D-41F1-9A55-B26D0D609E06}">
      <dsp:nvSpPr>
        <dsp:cNvPr id="0" name=""/>
        <dsp:cNvSpPr/>
      </dsp:nvSpPr>
      <dsp:spPr>
        <a:xfrm>
          <a:off x="4550016" y="2666999"/>
          <a:ext cx="3831983" cy="3590359"/>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Letter-join Plus 21" panose="02000505000000020003" pitchFamily="50" charset="0"/>
            </a:rPr>
            <a:t>Parents/Carers</a:t>
          </a:r>
        </a:p>
        <a:p>
          <a:pPr lvl="0" algn="ctr" defTabSz="889000">
            <a:lnSpc>
              <a:spcPct val="90000"/>
            </a:lnSpc>
            <a:spcBef>
              <a:spcPct val="0"/>
            </a:spcBef>
            <a:spcAft>
              <a:spcPct val="35000"/>
            </a:spcAft>
          </a:pPr>
          <a:r>
            <a:rPr lang="en-GB" sz="1800" kern="1200" dirty="0" smtClean="0">
              <a:latin typeface="Letter-join Plus 21" panose="02000505000000020003" pitchFamily="50" charset="0"/>
            </a:rPr>
            <a:t>(Primary Educators)</a:t>
          </a:r>
          <a:endParaRPr lang="en-GB" sz="1800" kern="1200" dirty="0">
            <a:latin typeface="Letter-join Plus 21" panose="02000505000000020003" pitchFamily="50" charset="0"/>
          </a:endParaRPr>
        </a:p>
      </dsp:txBody>
      <dsp:txXfrm>
        <a:off x="5111197" y="3192795"/>
        <a:ext cx="2709621" cy="2538767"/>
      </dsp:txXfrm>
    </dsp:sp>
    <dsp:sp modelId="{89D76297-0DBC-408B-AC7E-9BE009C6B208}">
      <dsp:nvSpPr>
        <dsp:cNvPr id="0" name=""/>
        <dsp:cNvSpPr/>
      </dsp:nvSpPr>
      <dsp:spPr>
        <a:xfrm>
          <a:off x="0" y="3428984"/>
          <a:ext cx="2514601" cy="2575964"/>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latin typeface="Letter-join Plus 21" panose="02000505000000020003" pitchFamily="50" charset="0"/>
            </a:rPr>
            <a:t>School </a:t>
          </a:r>
        </a:p>
        <a:p>
          <a:pPr lvl="0" algn="ctr" defTabSz="711200">
            <a:lnSpc>
              <a:spcPct val="90000"/>
            </a:lnSpc>
            <a:spcBef>
              <a:spcPct val="0"/>
            </a:spcBef>
            <a:spcAft>
              <a:spcPct val="35000"/>
            </a:spcAft>
          </a:pPr>
          <a:r>
            <a:rPr lang="en-GB" sz="1400" kern="1200" dirty="0" smtClean="0">
              <a:latin typeface="Letter-join Plus 21" panose="02000505000000020003" pitchFamily="50" charset="0"/>
            </a:rPr>
            <a:t>(Secondary Educators)</a:t>
          </a:r>
          <a:endParaRPr lang="en-GB" sz="1400" kern="1200" dirty="0">
            <a:latin typeface="Letter-join Plus 21" panose="02000505000000020003" pitchFamily="50" charset="0"/>
          </a:endParaRPr>
        </a:p>
      </dsp:txBody>
      <dsp:txXfrm>
        <a:off x="368255" y="3806225"/>
        <a:ext cx="1778091" cy="182148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DCAE9-E8E3-4768-8B98-042FA5AFE1D0}" type="datetimeFigureOut">
              <a:rPr lang="en-US" smtClean="0"/>
              <a:t>9/17/2018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E7393-DED2-4196-A010-90B58B80FD8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‘growing brains’ is actually our core business but parents have a</a:t>
            </a:r>
            <a:r>
              <a:rPr lang="en-GB" baseline="0" dirty="0" smtClean="0"/>
              <a:t> greater </a:t>
            </a:r>
            <a:r>
              <a:rPr lang="en-GB" dirty="0" smtClean="0"/>
              <a:t>role in this as they</a:t>
            </a:r>
            <a:r>
              <a:rPr lang="en-GB" baseline="0" dirty="0" smtClean="0"/>
              <a:t> are their child’s primary educators.</a:t>
            </a:r>
          </a:p>
          <a:p>
            <a:r>
              <a:rPr lang="en-GB" baseline="0" dirty="0" smtClean="0"/>
              <a:t>Why is there a huge focus on it in our next stage of school improvement?</a:t>
            </a:r>
          </a:p>
          <a:p>
            <a:r>
              <a:rPr lang="en-GB" baseline="0" dirty="0" smtClean="0"/>
              <a:t>Explain that we still see children who have low self confidence and don’t believe they can learn well. They cannot cope with failure and some are very passive – they give up and cannot work independently</a:t>
            </a:r>
            <a:r>
              <a:rPr lang="en-GB" dirty="0" smtClean="0"/>
              <a:t>.</a:t>
            </a:r>
          </a:p>
          <a:p>
            <a:r>
              <a:rPr lang="en-GB" dirty="0" smtClean="0"/>
              <a:t>Staff understand that children need to understand that making mistakes is part of learning, it is ok to fail, and that every brain</a:t>
            </a:r>
            <a:r>
              <a:rPr lang="en-GB" baseline="0" dirty="0" smtClean="0"/>
              <a:t> has the capacity to grow new connections and learn over time.</a:t>
            </a:r>
            <a:endParaRPr lang="en-GB" dirty="0" smtClean="0"/>
          </a:p>
          <a:p>
            <a:endParaRPr lang="en-US" dirty="0"/>
          </a:p>
        </p:txBody>
      </p:sp>
      <p:sp>
        <p:nvSpPr>
          <p:cNvPr id="4" name="Slide Number Placeholder 3"/>
          <p:cNvSpPr>
            <a:spLocks noGrp="1"/>
          </p:cNvSpPr>
          <p:nvPr>
            <p:ph type="sldNum" sz="quarter" idx="10"/>
          </p:nvPr>
        </p:nvSpPr>
        <p:spPr/>
        <p:txBody>
          <a:bodyPr/>
          <a:lstStyle/>
          <a:p>
            <a:fld id="{02E017F4-9A11-4E6A-B4CC-773C7C7FC38B}" type="slidenum">
              <a:rPr lang="en-US" smtClean="0"/>
              <a:pPr/>
              <a:t>9</a:t>
            </a:fld>
            <a:endParaRPr lang="en-US"/>
          </a:p>
        </p:txBody>
      </p:sp>
    </p:spTree>
    <p:extLst>
      <p:ext uri="{BB962C8B-B14F-4D97-AF65-F5344CB8AC3E}">
        <p14:creationId xmlns:p14="http://schemas.microsoft.com/office/powerpoint/2010/main" val="192132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Going into</a:t>
            </a:r>
            <a:r>
              <a:rPr lang="en-GB" baseline="0" dirty="0" smtClean="0"/>
              <a:t> detail – every time a child practices something new, a connection is made in the brain. These connections strengthen with repeated practice. The more memorable the learning experience, the stronger the connections.</a:t>
            </a:r>
            <a:endParaRPr lang="en-US" dirty="0"/>
          </a:p>
        </p:txBody>
      </p:sp>
      <p:sp>
        <p:nvSpPr>
          <p:cNvPr id="4" name="Slide Number Placeholder 3"/>
          <p:cNvSpPr>
            <a:spLocks noGrp="1"/>
          </p:cNvSpPr>
          <p:nvPr>
            <p:ph type="sldNum" sz="quarter" idx="10"/>
          </p:nvPr>
        </p:nvSpPr>
        <p:spPr/>
        <p:txBody>
          <a:bodyPr/>
          <a:lstStyle/>
          <a:p>
            <a:fld id="{A102A483-323A-4C4A-B8FB-3A447A41DF77}" type="slidenum">
              <a:rPr lang="en-US" smtClean="0"/>
              <a:pPr/>
              <a:t>10</a:t>
            </a:fld>
            <a:endParaRPr lang="en-US"/>
          </a:p>
        </p:txBody>
      </p:sp>
    </p:spTree>
    <p:extLst>
      <p:ext uri="{BB962C8B-B14F-4D97-AF65-F5344CB8AC3E}">
        <p14:creationId xmlns:p14="http://schemas.microsoft.com/office/powerpoint/2010/main" val="28148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is as much emotionally as academically! The repeated firing off of synapses creates brain growth. Learning new things is a struggle – it should be hard - and a child’s resilience and self belief in the face of challenge is all about their </a:t>
            </a:r>
            <a:r>
              <a:rPr lang="en-GB" baseline="0" dirty="0" err="1" smtClean="0"/>
              <a:t>mindset</a:t>
            </a:r>
            <a:r>
              <a:rPr lang="en-GB" baseline="0" dirty="0" smtClean="0"/>
              <a:t>. This includes learning to manage their own behaviour…</a:t>
            </a:r>
            <a:endParaRPr lang="en-US" dirty="0"/>
          </a:p>
        </p:txBody>
      </p:sp>
      <p:sp>
        <p:nvSpPr>
          <p:cNvPr id="4" name="Slide Number Placeholder 3"/>
          <p:cNvSpPr>
            <a:spLocks noGrp="1"/>
          </p:cNvSpPr>
          <p:nvPr>
            <p:ph type="sldNum" sz="quarter" idx="10"/>
          </p:nvPr>
        </p:nvSpPr>
        <p:spPr/>
        <p:txBody>
          <a:bodyPr/>
          <a:lstStyle/>
          <a:p>
            <a:fld id="{02E017F4-9A11-4E6A-B4CC-773C7C7FC38B}" type="slidenum">
              <a:rPr lang="en-US" smtClean="0"/>
              <a:pPr/>
              <a:t>11</a:t>
            </a:fld>
            <a:endParaRPr lang="en-US"/>
          </a:p>
        </p:txBody>
      </p:sp>
    </p:spTree>
    <p:extLst>
      <p:ext uri="{BB962C8B-B14F-4D97-AF65-F5344CB8AC3E}">
        <p14:creationId xmlns:p14="http://schemas.microsoft.com/office/powerpoint/2010/main" val="146515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talk through the different </a:t>
            </a:r>
            <a:r>
              <a:rPr lang="en-GB" dirty="0" err="1" smtClean="0"/>
              <a:t>mindsets</a:t>
            </a:r>
            <a:r>
              <a:rPr lang="en-GB" dirty="0" smtClean="0"/>
              <a:t> and ask</a:t>
            </a:r>
            <a:r>
              <a:rPr lang="en-GB" baseline="0" dirty="0" smtClean="0"/>
              <a:t> parents to consider which category they/their children might fall into. Most people are a mixture of both, but a child who has a fixed </a:t>
            </a:r>
            <a:r>
              <a:rPr lang="en-GB" baseline="0" dirty="0" err="1" smtClean="0"/>
              <a:t>mindset</a:t>
            </a:r>
            <a:r>
              <a:rPr lang="en-GB" baseline="0" dirty="0" smtClean="0"/>
              <a:t> has a limited potential to make progress. For this reason, as part of our learning each day, we will be talking about growth </a:t>
            </a:r>
            <a:r>
              <a:rPr lang="en-GB" baseline="0" dirty="0" err="1" smtClean="0"/>
              <a:t>mindset</a:t>
            </a:r>
            <a:r>
              <a:rPr lang="en-GB" baseline="0" dirty="0" smtClean="0"/>
              <a:t> and our learning toolkit.</a:t>
            </a:r>
            <a:endParaRPr lang="en-GB" dirty="0"/>
          </a:p>
        </p:txBody>
      </p:sp>
      <p:sp>
        <p:nvSpPr>
          <p:cNvPr id="4" name="Slide Number Placeholder 3"/>
          <p:cNvSpPr>
            <a:spLocks noGrp="1"/>
          </p:cNvSpPr>
          <p:nvPr>
            <p:ph type="sldNum" sz="quarter" idx="10"/>
          </p:nvPr>
        </p:nvSpPr>
        <p:spPr/>
        <p:txBody>
          <a:bodyPr/>
          <a:lstStyle/>
          <a:p>
            <a:fld id="{620616C2-4FBF-40E1-8045-C3164AAA2CB7}" type="slidenum">
              <a:rPr lang="en-GB" smtClean="0"/>
              <a:pPr/>
              <a:t>12</a:t>
            </a:fld>
            <a:endParaRPr lang="en-GB"/>
          </a:p>
        </p:txBody>
      </p:sp>
    </p:spTree>
    <p:extLst>
      <p:ext uri="{BB962C8B-B14F-4D97-AF65-F5344CB8AC3E}">
        <p14:creationId xmlns:p14="http://schemas.microsoft.com/office/powerpoint/2010/main" val="225378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key elements of our practice in school.</a:t>
            </a:r>
            <a:r>
              <a:rPr lang="en-US" baseline="0" dirty="0" smtClean="0"/>
              <a:t> It </a:t>
            </a:r>
            <a:r>
              <a:rPr lang="en-US" dirty="0" smtClean="0"/>
              <a:t>encourages children to develop and use their growth mindset. We are trying to remove all the barriers</a:t>
            </a:r>
            <a:r>
              <a:rPr lang="en-US" baseline="0" dirty="0" smtClean="0"/>
              <a:t> to each child’s learning potential </a:t>
            </a:r>
            <a:endParaRPr lang="en-US" dirty="0" smtClean="0"/>
          </a:p>
          <a:p>
            <a:endParaRPr lang="en-GB" dirty="0"/>
          </a:p>
        </p:txBody>
      </p:sp>
      <p:sp>
        <p:nvSpPr>
          <p:cNvPr id="4" name="Slide Number Placeholder 3"/>
          <p:cNvSpPr>
            <a:spLocks noGrp="1"/>
          </p:cNvSpPr>
          <p:nvPr>
            <p:ph type="sldNum" sz="quarter" idx="10"/>
          </p:nvPr>
        </p:nvSpPr>
        <p:spPr/>
        <p:txBody>
          <a:bodyPr/>
          <a:lstStyle/>
          <a:p>
            <a:fld id="{1B632AB1-21D8-46A6-A3B9-592A8E601861}" type="slidenum">
              <a:rPr lang="en-GB" smtClean="0"/>
              <a:pPr/>
              <a:t>13</a:t>
            </a:fld>
            <a:endParaRPr lang="en-GB"/>
          </a:p>
        </p:txBody>
      </p:sp>
    </p:spTree>
    <p:extLst>
      <p:ext uri="{BB962C8B-B14F-4D97-AF65-F5344CB8AC3E}">
        <p14:creationId xmlns:p14="http://schemas.microsoft.com/office/powerpoint/2010/main" val="58785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would like to know more and find out how you can help </a:t>
            </a:r>
            <a:r>
              <a:rPr lang="en-GB" smtClean="0"/>
              <a:t>at home, there </a:t>
            </a:r>
            <a:r>
              <a:rPr lang="en-GB" dirty="0" smtClean="0"/>
              <a:t>will be a much more detailed exploration of this if you are able to come to a talk by Mrs Cox during the Book Snuggle (date </a:t>
            </a:r>
            <a:r>
              <a:rPr lang="en-GB" smtClean="0"/>
              <a:t>in newsletter</a:t>
            </a:r>
            <a:r>
              <a:rPr lang="en-GB" dirty="0" smtClean="0"/>
              <a:t>).</a:t>
            </a:r>
            <a:endParaRPr lang="en-GB" dirty="0"/>
          </a:p>
        </p:txBody>
      </p:sp>
      <p:sp>
        <p:nvSpPr>
          <p:cNvPr id="4" name="Slide Number Placeholder 3"/>
          <p:cNvSpPr>
            <a:spLocks noGrp="1"/>
          </p:cNvSpPr>
          <p:nvPr>
            <p:ph type="sldNum" sz="quarter" idx="10"/>
          </p:nvPr>
        </p:nvSpPr>
        <p:spPr/>
        <p:txBody>
          <a:bodyPr/>
          <a:lstStyle/>
          <a:p>
            <a:fld id="{620616C2-4FBF-40E1-8045-C3164AAA2CB7}" type="slidenum">
              <a:rPr lang="en-GB" smtClean="0"/>
              <a:pPr/>
              <a:t>14</a:t>
            </a:fld>
            <a:endParaRPr lang="en-GB"/>
          </a:p>
        </p:txBody>
      </p:sp>
    </p:spTree>
    <p:extLst>
      <p:ext uri="{BB962C8B-B14F-4D97-AF65-F5344CB8AC3E}">
        <p14:creationId xmlns:p14="http://schemas.microsoft.com/office/powerpoint/2010/main" val="71529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474925D-3692-4C9B-919F-B1C6A0D21BAD}" type="datetimeFigureOut">
              <a:rPr lang="en-US" smtClean="0"/>
              <a:t>9/17/2018</a:t>
            </a:fld>
            <a:endParaRPr lang="en-GB"/>
          </a:p>
        </p:txBody>
      </p:sp>
      <p:sp>
        <p:nvSpPr>
          <p:cNvPr id="16" name="Slide Number Placeholder 15"/>
          <p:cNvSpPr>
            <a:spLocks noGrp="1"/>
          </p:cNvSpPr>
          <p:nvPr>
            <p:ph type="sldNum" sz="quarter" idx="11"/>
          </p:nvPr>
        </p:nvSpPr>
        <p:spPr/>
        <p:txBody>
          <a:bodyPr/>
          <a:lstStyle/>
          <a:p>
            <a:fld id="{A5291EF8-9CDC-425D-ACAE-1F6CF17D9301}"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74925D-3692-4C9B-919F-B1C6A0D21BAD}" type="datetimeFigureOut">
              <a:rPr lang="en-US" smtClean="0"/>
              <a:t>9/17/2018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91EF8-9CDC-425D-ACAE-1F6CF17D930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74925D-3692-4C9B-919F-B1C6A0D21BAD}" type="datetimeFigureOut">
              <a:rPr lang="en-US" smtClean="0"/>
              <a:t>9/17/2018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91EF8-9CDC-425D-ACAE-1F6CF17D930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474925D-3692-4C9B-919F-B1C6A0D21BAD}" type="datetimeFigureOut">
              <a:rPr lang="en-US" smtClean="0"/>
              <a:t>9/17/2018</a:t>
            </a:fld>
            <a:endParaRPr lang="en-GB"/>
          </a:p>
        </p:txBody>
      </p:sp>
      <p:sp>
        <p:nvSpPr>
          <p:cNvPr id="15" name="Slide Number Placeholder 14"/>
          <p:cNvSpPr>
            <a:spLocks noGrp="1"/>
          </p:cNvSpPr>
          <p:nvPr>
            <p:ph type="sldNum" sz="quarter" idx="15"/>
          </p:nvPr>
        </p:nvSpPr>
        <p:spPr/>
        <p:txBody>
          <a:bodyPr/>
          <a:lstStyle>
            <a:lvl1pPr algn="ctr">
              <a:defRPr/>
            </a:lvl1pPr>
          </a:lstStyle>
          <a:p>
            <a:fld id="{A5291EF8-9CDC-425D-ACAE-1F6CF17D9301}" type="slidenum">
              <a:rPr lang="en-GB" smtClean="0"/>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74925D-3692-4C9B-919F-B1C6A0D21BAD}" type="datetimeFigureOut">
              <a:rPr lang="en-US" smtClean="0"/>
              <a:t>9/17/2018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91EF8-9CDC-425D-ACAE-1F6CF17D9301}" type="slidenum">
              <a:rPr lang="en-GB" smtClean="0"/>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74925D-3692-4C9B-919F-B1C6A0D21BAD}" type="datetimeFigureOut">
              <a:rPr lang="en-US" smtClean="0"/>
              <a:t>9/17/2018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291EF8-9CDC-425D-ACAE-1F6CF17D9301}"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5291EF8-9CDC-425D-ACAE-1F6CF17D9301}" type="slidenum">
              <a:rPr lang="en-GB" smtClean="0"/>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A474925D-3692-4C9B-919F-B1C6A0D21BAD}" type="datetimeFigureOut">
              <a:rPr lang="en-US" smtClean="0"/>
              <a:t>9/17/2018</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74925D-3692-4C9B-919F-B1C6A0D21BAD}" type="datetimeFigureOut">
              <a:rPr lang="en-US" smtClean="0"/>
              <a:t>9/17/2018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291EF8-9CDC-425D-ACAE-1F6CF17D9301}"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4925D-3692-4C9B-919F-B1C6A0D21BAD}" type="datetimeFigureOut">
              <a:rPr lang="en-US" smtClean="0"/>
              <a:t>9/17/2018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291EF8-9CDC-425D-ACAE-1F6CF17D930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474925D-3692-4C9B-919F-B1C6A0D21BAD}" type="datetimeFigureOut">
              <a:rPr lang="en-US" smtClean="0"/>
              <a:t>9/17/2018</a:t>
            </a:fld>
            <a:endParaRPr lang="en-GB"/>
          </a:p>
        </p:txBody>
      </p:sp>
      <p:sp>
        <p:nvSpPr>
          <p:cNvPr id="9" name="Slide Number Placeholder 8"/>
          <p:cNvSpPr>
            <a:spLocks noGrp="1"/>
          </p:cNvSpPr>
          <p:nvPr>
            <p:ph type="sldNum" sz="quarter" idx="15"/>
          </p:nvPr>
        </p:nvSpPr>
        <p:spPr/>
        <p:txBody>
          <a:bodyPr/>
          <a:lstStyle/>
          <a:p>
            <a:fld id="{A5291EF8-9CDC-425D-ACAE-1F6CF17D9301}" type="slidenum">
              <a:rPr lang="en-GB" smtClean="0"/>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474925D-3692-4C9B-919F-B1C6A0D21BAD}" type="datetimeFigureOut">
              <a:rPr lang="en-US" smtClean="0"/>
              <a:t>9/17/2018</a:t>
            </a:fld>
            <a:endParaRPr lang="en-GB"/>
          </a:p>
        </p:txBody>
      </p:sp>
      <p:sp>
        <p:nvSpPr>
          <p:cNvPr id="9" name="Slide Number Placeholder 8"/>
          <p:cNvSpPr>
            <a:spLocks noGrp="1"/>
          </p:cNvSpPr>
          <p:nvPr>
            <p:ph type="sldNum" sz="quarter" idx="11"/>
          </p:nvPr>
        </p:nvSpPr>
        <p:spPr/>
        <p:txBody>
          <a:bodyPr/>
          <a:lstStyle/>
          <a:p>
            <a:fld id="{A5291EF8-9CDC-425D-ACAE-1F6CF17D9301}"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474925D-3692-4C9B-919F-B1C6A0D21BAD}" type="datetimeFigureOut">
              <a:rPr lang="en-US" smtClean="0"/>
              <a:t>9/17/2018</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5291EF8-9CDC-425D-ACAE-1F6CF17D9301}" type="slidenum">
              <a:rPr lang="en-GB" smtClean="0"/>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latin typeface="Letter-join Plus 21" panose="02000505000000020003" pitchFamily="50" charset="0"/>
              </a:rPr>
              <a:t>Miss Hodgson</a:t>
            </a:r>
            <a:endParaRPr lang="en-GB" dirty="0">
              <a:latin typeface="Letter-join Plus 21" panose="02000505000000020003" pitchFamily="50" charset="0"/>
            </a:endParaRPr>
          </a:p>
        </p:txBody>
      </p:sp>
      <p:sp>
        <p:nvSpPr>
          <p:cNvPr id="2" name="Title 1"/>
          <p:cNvSpPr>
            <a:spLocks noGrp="1"/>
          </p:cNvSpPr>
          <p:nvPr>
            <p:ph type="ctrTitle"/>
          </p:nvPr>
        </p:nvSpPr>
        <p:spPr/>
        <p:txBody>
          <a:bodyPr/>
          <a:lstStyle/>
          <a:p>
            <a:r>
              <a:rPr lang="en-GB" dirty="0" smtClean="0">
                <a:latin typeface="Letter-join Plus 21" panose="02000505000000020003" pitchFamily="50" charset="0"/>
              </a:rPr>
              <a:t>Welcome to Class 1</a:t>
            </a:r>
            <a:endParaRPr lang="en-GB" dirty="0">
              <a:latin typeface="Letter-join Plus 21" panose="02000505000000020003"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0" y="457200"/>
            <a:ext cx="5771214" cy="5867400"/>
          </a:xfrm>
          <a:prstGeom prst="rect">
            <a:avLst/>
          </a:prstGeom>
          <a:effectLst>
            <a:softEdge rad="177800"/>
          </a:effectLst>
        </p:spPr>
      </p:pic>
      <p:sp>
        <p:nvSpPr>
          <p:cNvPr id="3" name="TextBox 2"/>
          <p:cNvSpPr txBox="1"/>
          <p:nvPr/>
        </p:nvSpPr>
        <p:spPr>
          <a:xfrm>
            <a:off x="381000" y="914400"/>
            <a:ext cx="2819400" cy="4524315"/>
          </a:xfrm>
          <a:prstGeom prst="rect">
            <a:avLst/>
          </a:prstGeom>
          <a:noFill/>
        </p:spPr>
        <p:txBody>
          <a:bodyPr wrap="square" rtlCol="0">
            <a:spAutoFit/>
          </a:bodyPr>
          <a:lstStyle/>
          <a:p>
            <a:r>
              <a:rPr lang="en-GB" sz="3600" dirty="0" smtClean="0">
                <a:latin typeface="Letter-join Plus 21" panose="02000505000000020003" pitchFamily="50" charset="0"/>
                <a:cs typeface="Calibri" panose="020F0502020204030204" pitchFamily="34" charset="0"/>
              </a:rPr>
              <a:t>We are all growing new connections in your children’s brains every moment of every day.</a:t>
            </a:r>
            <a:endParaRPr lang="en-US" sz="3600" dirty="0">
              <a:latin typeface="Letter-join Plus 21" panose="02000505000000020003" pitchFamily="50" charset="0"/>
              <a:cs typeface="Calibri" panose="020F0502020204030204" pitchFamily="34" charset="0"/>
            </a:endParaRPr>
          </a:p>
        </p:txBody>
      </p:sp>
    </p:spTree>
    <p:extLst>
      <p:ext uri="{BB962C8B-B14F-4D97-AF65-F5344CB8AC3E}">
        <p14:creationId xmlns:p14="http://schemas.microsoft.com/office/powerpoint/2010/main" val="39966303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0" y="457200"/>
            <a:ext cx="7986109" cy="5792803"/>
          </a:xfrm>
          <a:prstGeom prst="rect">
            <a:avLst/>
          </a:prstGeom>
        </p:spPr>
      </p:pic>
      <p:sp>
        <p:nvSpPr>
          <p:cNvPr id="3" name="TextBox 2"/>
          <p:cNvSpPr txBox="1"/>
          <p:nvPr/>
        </p:nvSpPr>
        <p:spPr>
          <a:xfrm>
            <a:off x="381000" y="533400"/>
            <a:ext cx="8515350" cy="646331"/>
          </a:xfrm>
          <a:prstGeom prst="rect">
            <a:avLst/>
          </a:prstGeom>
          <a:noFill/>
        </p:spPr>
        <p:txBody>
          <a:bodyPr wrap="square" rtlCol="0">
            <a:spAutoFit/>
          </a:bodyPr>
          <a:lstStyle/>
          <a:p>
            <a:pPr algn="ctr"/>
            <a:r>
              <a:rPr lang="en-GB" sz="3600" dirty="0" smtClean="0">
                <a:latin typeface="Letter-join Plus 21" panose="02000505000000020003" pitchFamily="50" charset="0"/>
                <a:cs typeface="Calibri" panose="020F0502020204030204" pitchFamily="34" charset="0"/>
              </a:rPr>
              <a:t>We are literally sculpting brains.</a:t>
            </a:r>
            <a:endParaRPr lang="en-US" sz="3600" dirty="0">
              <a:latin typeface="Letter-join Plus 21" panose="02000505000000020003" pitchFamily="50" charset="0"/>
              <a:cs typeface="Calibri" panose="020F0502020204030204" pitchFamily="34" charset="0"/>
            </a:endParaRPr>
          </a:p>
        </p:txBody>
      </p:sp>
    </p:spTree>
    <p:extLst>
      <p:ext uri="{BB962C8B-B14F-4D97-AF65-F5344CB8AC3E}">
        <p14:creationId xmlns:p14="http://schemas.microsoft.com/office/powerpoint/2010/main" val="3537473533"/>
      </p:ext>
    </p:extLst>
  </p:cSld>
  <p:clrMapOvr>
    <a:masterClrMapping/>
  </p:clrMapOvr>
  <mc:AlternateContent xmlns:mc="http://schemas.openxmlformats.org/markup-compatibility/2006" xmlns:p14="http://schemas.microsoft.com/office/powerpoint/2010/main">
    <mc:Choice Requires="p14">
      <p:transition spd="slow" p14:dur="425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04800"/>
            <a:ext cx="5829300" cy="875424"/>
          </a:xfrm>
        </p:spPr>
        <p:txBody>
          <a:bodyPr>
            <a:normAutofit/>
          </a:bodyPr>
          <a:lstStyle/>
          <a:p>
            <a:pPr algn="ctr"/>
            <a:r>
              <a:rPr lang="en-GB" dirty="0" err="1" smtClean="0">
                <a:latin typeface="Letter-join Plus 21" panose="02000505000000020003" pitchFamily="50" charset="0"/>
                <a:cs typeface="Calibri" panose="020F0502020204030204" pitchFamily="34" charset="0"/>
              </a:rPr>
              <a:t>Mindsets</a:t>
            </a:r>
            <a:r>
              <a:rPr lang="en-GB" dirty="0" smtClean="0">
                <a:latin typeface="Letter-join Plus 21" panose="02000505000000020003" pitchFamily="50" charset="0"/>
              </a:rPr>
              <a:t>:</a:t>
            </a:r>
            <a:endParaRPr lang="en-GB" sz="3600" dirty="0">
              <a:latin typeface="Letter-join Plus 21" panose="02000505000000020003" pitchFamily="50" charset="0"/>
            </a:endParaRPr>
          </a:p>
        </p:txBody>
      </p:sp>
      <p:sp>
        <p:nvSpPr>
          <p:cNvPr id="4" name="Title 1"/>
          <p:cNvSpPr txBox="1">
            <a:spLocks/>
          </p:cNvSpPr>
          <p:nvPr/>
        </p:nvSpPr>
        <p:spPr>
          <a:xfrm>
            <a:off x="685800" y="1676400"/>
            <a:ext cx="3581400" cy="42484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latin typeface="Letter-join Plus 21" panose="02000505000000020003" pitchFamily="50" charset="0"/>
                <a:cs typeface="Calibri" panose="020F0502020204030204" pitchFamily="34" charset="0"/>
              </a:rPr>
              <a:t>Fixed </a:t>
            </a:r>
            <a:r>
              <a:rPr lang="en-GB" sz="2400" dirty="0" err="1">
                <a:latin typeface="Letter-join Plus 21" panose="02000505000000020003" pitchFamily="50" charset="0"/>
                <a:cs typeface="Calibri" panose="020F0502020204030204" pitchFamily="34" charset="0"/>
              </a:rPr>
              <a:t>mindset</a:t>
            </a:r>
            <a:r>
              <a:rPr lang="en-GB" sz="2400" dirty="0">
                <a:latin typeface="Letter-join Plus 21" panose="02000505000000020003" pitchFamily="50" charset="0"/>
                <a:cs typeface="Calibri" panose="020F0502020204030204" pitchFamily="34" charset="0"/>
              </a:rPr>
              <a:t>:</a:t>
            </a:r>
          </a:p>
          <a:p>
            <a:pPr algn="l"/>
            <a:endParaRPr lang="en-GB" sz="2400" dirty="0">
              <a:latin typeface="Letter-join Plus 21" panose="02000505000000020003" pitchFamily="50" charset="0"/>
              <a:cs typeface="Calibri" panose="020F0502020204030204" pitchFamily="34" charset="0"/>
            </a:endParaRPr>
          </a:p>
          <a:p>
            <a:pPr marL="457200" indent="-457200" algn="l">
              <a:buFont typeface="Arial" panose="020B0604020202020204" pitchFamily="34" charset="0"/>
              <a:buChar char="•"/>
            </a:pPr>
            <a:r>
              <a:rPr lang="en-GB" sz="2400" dirty="0">
                <a:latin typeface="Letter-join Plus 21" panose="02000505000000020003" pitchFamily="50" charset="0"/>
                <a:cs typeface="Calibri" panose="020F0502020204030204" pitchFamily="34" charset="0"/>
              </a:rPr>
              <a:t>Belief that ability is fixed</a:t>
            </a:r>
          </a:p>
          <a:p>
            <a:pPr marL="457200" indent="-457200" algn="l">
              <a:buFont typeface="Arial" panose="020B0604020202020204" pitchFamily="34" charset="0"/>
              <a:buChar char="•"/>
            </a:pPr>
            <a:r>
              <a:rPr lang="en-GB" sz="2400" dirty="0">
                <a:latin typeface="Letter-join Plus 21" panose="02000505000000020003" pitchFamily="50" charset="0"/>
                <a:cs typeface="Calibri" panose="020F0502020204030204" pitchFamily="34" charset="0"/>
              </a:rPr>
              <a:t>People are born smart/sporty, etc.</a:t>
            </a:r>
          </a:p>
          <a:p>
            <a:pPr marL="457200" indent="-457200" algn="l">
              <a:buFont typeface="Arial" panose="020B0604020202020204" pitchFamily="34" charset="0"/>
              <a:buChar char="•"/>
            </a:pPr>
            <a:r>
              <a:rPr lang="en-GB" sz="2400" dirty="0">
                <a:latin typeface="Letter-join Plus 21" panose="02000505000000020003" pitchFamily="50" charset="0"/>
                <a:cs typeface="Calibri" panose="020F0502020204030204" pitchFamily="34" charset="0"/>
              </a:rPr>
              <a:t>Depressed after failure</a:t>
            </a:r>
          </a:p>
          <a:p>
            <a:pPr marL="457200" indent="-457200" algn="l">
              <a:buFont typeface="Arial" panose="020B0604020202020204" pitchFamily="34" charset="0"/>
              <a:buChar char="•"/>
            </a:pPr>
            <a:r>
              <a:rPr lang="en-GB" sz="2400" dirty="0">
                <a:latin typeface="Letter-join Plus 21" panose="02000505000000020003" pitchFamily="50" charset="0"/>
                <a:cs typeface="Calibri" panose="020F0502020204030204" pitchFamily="34" charset="0"/>
              </a:rPr>
              <a:t>Puts in less effort</a:t>
            </a:r>
          </a:p>
          <a:p>
            <a:pPr marL="457200" indent="-457200" algn="l">
              <a:buFont typeface="Arial" panose="020B0604020202020204" pitchFamily="34" charset="0"/>
              <a:buChar char="•"/>
            </a:pPr>
            <a:r>
              <a:rPr lang="en-GB" sz="2400" dirty="0">
                <a:latin typeface="Letter-join Plus 21" panose="02000505000000020003" pitchFamily="50" charset="0"/>
                <a:cs typeface="Calibri" panose="020F0502020204030204" pitchFamily="34" charset="0"/>
              </a:rPr>
              <a:t>Doesn’t try new strategies</a:t>
            </a:r>
          </a:p>
        </p:txBody>
      </p:sp>
      <p:sp>
        <p:nvSpPr>
          <p:cNvPr id="5" name="Rectangle 4"/>
          <p:cNvSpPr/>
          <p:nvPr/>
        </p:nvSpPr>
        <p:spPr>
          <a:xfrm>
            <a:off x="457200" y="381000"/>
            <a:ext cx="8229600" cy="617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4724400" y="1752600"/>
            <a:ext cx="3774862" cy="42484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latin typeface="Letter-join Plus 21" panose="02000505000000020003" pitchFamily="50" charset="0"/>
                <a:cs typeface="Calibri" panose="020F0502020204030204" pitchFamily="34" charset="0"/>
              </a:rPr>
              <a:t>Growth </a:t>
            </a:r>
            <a:r>
              <a:rPr lang="en-GB" sz="2400" dirty="0" err="1">
                <a:latin typeface="Letter-join Plus 21" panose="02000505000000020003" pitchFamily="50" charset="0"/>
                <a:cs typeface="Calibri" panose="020F0502020204030204" pitchFamily="34" charset="0"/>
              </a:rPr>
              <a:t>mindset</a:t>
            </a:r>
            <a:r>
              <a:rPr lang="en-GB" sz="2400" dirty="0">
                <a:latin typeface="Letter-join Plus 21" panose="02000505000000020003" pitchFamily="50" charset="0"/>
                <a:cs typeface="Calibri" panose="020F0502020204030204" pitchFamily="34" charset="0"/>
              </a:rPr>
              <a:t>:</a:t>
            </a:r>
          </a:p>
          <a:p>
            <a:pPr algn="l"/>
            <a:endParaRPr lang="en-GB" sz="2400" dirty="0">
              <a:latin typeface="Letter-join Plus 21" panose="02000505000000020003" pitchFamily="50" charset="0"/>
              <a:cs typeface="Calibri" panose="020F0502020204030204" pitchFamily="34" charset="0"/>
            </a:endParaRPr>
          </a:p>
          <a:p>
            <a:pPr marL="457200" indent="-457200" algn="l">
              <a:buFont typeface="Arial" panose="020B0604020202020204" pitchFamily="34" charset="0"/>
              <a:buChar char="•"/>
            </a:pPr>
            <a:r>
              <a:rPr lang="en-GB" sz="2400" dirty="0">
                <a:latin typeface="Letter-join Plus 21" panose="02000505000000020003" pitchFamily="50" charset="0"/>
                <a:cs typeface="Calibri" panose="020F0502020204030204" pitchFamily="34" charset="0"/>
              </a:rPr>
              <a:t>Belief that people can grow and develop</a:t>
            </a:r>
          </a:p>
          <a:p>
            <a:pPr marL="457200" indent="-457200" algn="l">
              <a:buFont typeface="Arial" panose="020B0604020202020204" pitchFamily="34" charset="0"/>
              <a:buChar char="•"/>
            </a:pPr>
            <a:r>
              <a:rPr lang="en-GB" sz="2400" dirty="0">
                <a:latin typeface="Letter-join Plus 21" panose="02000505000000020003" pitchFamily="50" charset="0"/>
                <a:cs typeface="Calibri" panose="020F0502020204030204" pitchFamily="34" charset="0"/>
              </a:rPr>
              <a:t>Sees failure/setback as a learning opportunity</a:t>
            </a:r>
          </a:p>
          <a:p>
            <a:pPr marL="457200" indent="-457200" algn="l">
              <a:buFont typeface="Arial" panose="020B0604020202020204" pitchFamily="34" charset="0"/>
              <a:buChar char="•"/>
            </a:pPr>
            <a:r>
              <a:rPr lang="en-GB" sz="2400" dirty="0">
                <a:latin typeface="Letter-join Plus 21" panose="02000505000000020003" pitchFamily="50" charset="0"/>
                <a:cs typeface="Calibri" panose="020F0502020204030204" pitchFamily="34" charset="0"/>
              </a:rPr>
              <a:t>Puts in effort and persists</a:t>
            </a:r>
          </a:p>
          <a:p>
            <a:pPr marL="457200" indent="-457200" algn="l">
              <a:buFont typeface="Arial" panose="020B0604020202020204" pitchFamily="34" charset="0"/>
              <a:buChar char="•"/>
            </a:pPr>
            <a:r>
              <a:rPr lang="en-GB" sz="2400" dirty="0">
                <a:latin typeface="Letter-join Plus 21" panose="02000505000000020003" pitchFamily="50" charset="0"/>
                <a:cs typeface="Calibri" panose="020F0502020204030204" pitchFamily="34" charset="0"/>
              </a:rPr>
              <a:t>Tries alternative routes to success </a:t>
            </a:r>
          </a:p>
        </p:txBody>
      </p:sp>
    </p:spTree>
    <p:extLst>
      <p:ext uri="{BB962C8B-B14F-4D97-AF65-F5344CB8AC3E}">
        <p14:creationId xmlns:p14="http://schemas.microsoft.com/office/powerpoint/2010/main" val="1492441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57200"/>
            <a:ext cx="5680997" cy="792087"/>
          </a:xfrm>
        </p:spPr>
        <p:txBody>
          <a:bodyPr>
            <a:noAutofit/>
          </a:bodyPr>
          <a:lstStyle/>
          <a:p>
            <a:pPr algn="ctr"/>
            <a:r>
              <a:rPr lang="en-GB" sz="2800" dirty="0" smtClean="0">
                <a:latin typeface="Letter-join Plus 21" panose="02000505000000020003" pitchFamily="50" charset="0"/>
                <a:cs typeface="Calibri" panose="020F0502020204030204" pitchFamily="34" charset="0"/>
              </a:rPr>
              <a:t>What will Growth </a:t>
            </a:r>
            <a:r>
              <a:rPr lang="en-GB" sz="2800" dirty="0" err="1">
                <a:latin typeface="Letter-join Plus 21" panose="02000505000000020003" pitchFamily="50" charset="0"/>
                <a:cs typeface="Calibri" panose="020F0502020204030204" pitchFamily="34" charset="0"/>
              </a:rPr>
              <a:t>m</a:t>
            </a:r>
            <a:r>
              <a:rPr lang="en-GB" sz="2800" dirty="0" err="1" smtClean="0">
                <a:latin typeface="Letter-join Plus 21" panose="02000505000000020003" pitchFamily="50" charset="0"/>
                <a:cs typeface="Calibri" panose="020F0502020204030204" pitchFamily="34" charset="0"/>
              </a:rPr>
              <a:t>indset</a:t>
            </a:r>
            <a:r>
              <a:rPr lang="en-GB" sz="2800" dirty="0" smtClean="0">
                <a:latin typeface="Letter-join Plus 21" panose="02000505000000020003" pitchFamily="50" charset="0"/>
                <a:cs typeface="Calibri" panose="020F0502020204030204" pitchFamily="34" charset="0"/>
              </a:rPr>
              <a:t> look like in your Child’s Classroom?</a:t>
            </a:r>
            <a:endParaRPr lang="en-GB" sz="2800" dirty="0">
              <a:latin typeface="Letter-join Plus 21" panose="02000505000000020003" pitchFamily="50" charset="0"/>
              <a:cs typeface="Calibri" panose="020F0502020204030204" pitchFamily="34" charset="0"/>
            </a:endParaRPr>
          </a:p>
        </p:txBody>
      </p:sp>
      <p:sp>
        <p:nvSpPr>
          <p:cNvPr id="4" name="Title 1"/>
          <p:cNvSpPr txBox="1">
            <a:spLocks/>
          </p:cNvSpPr>
          <p:nvPr/>
        </p:nvSpPr>
        <p:spPr>
          <a:xfrm>
            <a:off x="533400" y="1447800"/>
            <a:ext cx="8229600" cy="396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400" dirty="0" smtClean="0">
                <a:latin typeface="Letter-join Plus 21" panose="02000505000000020003" pitchFamily="50" charset="0"/>
                <a:cs typeface="Calibri" panose="020F0502020204030204" pitchFamily="34" charset="0"/>
              </a:rPr>
              <a:t>There will be a significant shift in how we mark and give feedback</a:t>
            </a:r>
            <a:endParaRPr lang="en-GB" sz="2400" dirty="0">
              <a:latin typeface="Letter-join Plus 21" panose="02000505000000020003" pitchFamily="50" charset="0"/>
              <a:cs typeface="Calibri" panose="020F0502020204030204" pitchFamily="34" charset="0"/>
            </a:endParaRPr>
          </a:p>
          <a:p>
            <a:pPr algn="l"/>
            <a:endParaRPr lang="en-GB" sz="2400" dirty="0">
              <a:latin typeface="Letter-join Plus 21" panose="02000505000000020003" pitchFamily="50" charset="0"/>
              <a:cs typeface="Calibri" panose="020F0502020204030204" pitchFamily="34" charset="0"/>
            </a:endParaRPr>
          </a:p>
          <a:p>
            <a:pPr marL="457200" indent="-457200" algn="l">
              <a:buFont typeface="Arial" panose="020B0604020202020204" pitchFamily="34" charset="0"/>
              <a:buChar char="•"/>
            </a:pPr>
            <a:r>
              <a:rPr lang="en-GB" sz="2400" dirty="0" smtClean="0">
                <a:latin typeface="Letter-join Plus 21" panose="02000505000000020003" pitchFamily="50" charset="0"/>
                <a:cs typeface="Calibri" panose="020F0502020204030204" pitchFamily="34" charset="0"/>
              </a:rPr>
              <a:t>There will be a huge focus on looking at examples of excellence and drawing out the components or Success </a:t>
            </a:r>
            <a:r>
              <a:rPr lang="en-GB" sz="2400" dirty="0">
                <a:latin typeface="Letter-join Plus 21" panose="02000505000000020003" pitchFamily="50" charset="0"/>
                <a:cs typeface="Calibri" panose="020F0502020204030204" pitchFamily="34" charset="0"/>
              </a:rPr>
              <a:t>criteria</a:t>
            </a:r>
          </a:p>
          <a:p>
            <a:pPr algn="l"/>
            <a:endParaRPr lang="en-GB" sz="2400" dirty="0">
              <a:latin typeface="Letter-join Plus 21" panose="02000505000000020003" pitchFamily="50" charset="0"/>
              <a:cs typeface="Calibri" panose="020F0502020204030204" pitchFamily="34" charset="0"/>
            </a:endParaRPr>
          </a:p>
          <a:p>
            <a:pPr marL="457200" indent="-457200" algn="l">
              <a:buFont typeface="Arial" panose="020B0604020202020204" pitchFamily="34" charset="0"/>
              <a:buChar char="•"/>
            </a:pPr>
            <a:r>
              <a:rPr lang="en-GB" sz="2400" dirty="0" smtClean="0">
                <a:latin typeface="Letter-join Plus 21" panose="02000505000000020003" pitchFamily="50" charset="0"/>
                <a:cs typeface="Calibri" panose="020F0502020204030204" pitchFamily="34" charset="0"/>
              </a:rPr>
              <a:t>Children will be encouraged to seek out challenge and embrace mistakes</a:t>
            </a:r>
            <a:endParaRPr lang="en-GB" sz="2400" dirty="0">
              <a:latin typeface="Letter-join Plus 21" panose="02000505000000020003" pitchFamily="50" charset="0"/>
              <a:cs typeface="Calibri" panose="020F0502020204030204" pitchFamily="34" charset="0"/>
            </a:endParaRPr>
          </a:p>
          <a:p>
            <a:pPr algn="l"/>
            <a:endParaRPr lang="en-GB" sz="2400" dirty="0">
              <a:latin typeface="Letter-join Plus 21" panose="02000505000000020003" pitchFamily="50" charset="0"/>
              <a:cs typeface="Calibri" panose="020F0502020204030204" pitchFamily="34" charset="0"/>
            </a:endParaRPr>
          </a:p>
          <a:p>
            <a:pPr marL="457200" indent="-457200" algn="l">
              <a:buFont typeface="Arial" panose="020B0604020202020204" pitchFamily="34" charset="0"/>
              <a:buChar char="•"/>
            </a:pPr>
            <a:r>
              <a:rPr lang="en-GB" sz="2400" dirty="0" smtClean="0">
                <a:latin typeface="Letter-join Plus 21" panose="02000505000000020003" pitchFamily="50" charset="0"/>
                <a:cs typeface="Calibri" panose="020F0502020204030204" pitchFamily="34" charset="0"/>
              </a:rPr>
              <a:t>There will be regular, direct </a:t>
            </a:r>
            <a:r>
              <a:rPr lang="en-GB" sz="2400" dirty="0">
                <a:latin typeface="Letter-join Plus 21" panose="02000505000000020003" pitchFamily="50" charset="0"/>
                <a:cs typeface="Calibri" panose="020F0502020204030204" pitchFamily="34" charset="0"/>
              </a:rPr>
              <a:t>teaching of growth </a:t>
            </a:r>
            <a:r>
              <a:rPr lang="en-GB" sz="2400" dirty="0" err="1" smtClean="0">
                <a:latin typeface="Letter-join Plus 21" panose="02000505000000020003" pitchFamily="50" charset="0"/>
                <a:cs typeface="Calibri" panose="020F0502020204030204" pitchFamily="34" charset="0"/>
              </a:rPr>
              <a:t>mindset</a:t>
            </a:r>
            <a:r>
              <a:rPr lang="en-GB" sz="2400" dirty="0" smtClean="0">
                <a:latin typeface="Letter-join Plus 21" panose="02000505000000020003" pitchFamily="50" charset="0"/>
                <a:cs typeface="Calibri" panose="020F0502020204030204" pitchFamily="34" charset="0"/>
              </a:rPr>
              <a:t>.</a:t>
            </a:r>
            <a:endParaRPr lang="en-GB" sz="2400" dirty="0">
              <a:latin typeface="Letter-join Plus 21" panose="02000505000000020003" pitchFamily="50" charset="0"/>
              <a:cs typeface="Calibri" panose="020F0502020204030204" pitchFamily="34" charset="0"/>
            </a:endParaRPr>
          </a:p>
        </p:txBody>
      </p:sp>
    </p:spTree>
    <p:extLst>
      <p:ext uri="{BB962C8B-B14F-4D97-AF65-F5344CB8AC3E}">
        <p14:creationId xmlns:p14="http://schemas.microsoft.com/office/powerpoint/2010/main" val="1361329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8152" y="260649"/>
            <a:ext cx="5829300" cy="1470025"/>
          </a:xfrm>
        </p:spPr>
        <p:txBody>
          <a:bodyPr>
            <a:normAutofit/>
          </a:bodyPr>
          <a:lstStyle/>
          <a:p>
            <a:pPr algn="ctr"/>
            <a:r>
              <a:rPr lang="en-GB" sz="3600" dirty="0" smtClean="0">
                <a:latin typeface="Letter-join Plus 21" panose="02000505000000020003" pitchFamily="50" charset="0"/>
                <a:cs typeface="Calibri" panose="020F0502020204030204" pitchFamily="34" charset="0"/>
              </a:rPr>
              <a:t>Our </a:t>
            </a:r>
            <a:r>
              <a:rPr lang="en-GB" sz="3600" dirty="0" err="1" smtClean="0">
                <a:latin typeface="Letter-join Plus 21" panose="02000505000000020003" pitchFamily="50" charset="0"/>
                <a:cs typeface="Calibri" panose="020F0502020204030204" pitchFamily="34" charset="0"/>
              </a:rPr>
              <a:t>mindset</a:t>
            </a:r>
            <a:r>
              <a:rPr lang="en-GB" sz="3600" dirty="0" smtClean="0">
                <a:latin typeface="Letter-join Plus 21" panose="02000505000000020003" pitchFamily="50" charset="0"/>
                <a:cs typeface="Calibri" panose="020F0502020204030204" pitchFamily="34" charset="0"/>
              </a:rPr>
              <a:t> curriculum is designed to develop</a:t>
            </a:r>
            <a:r>
              <a:rPr lang="en-GB" dirty="0" smtClean="0">
                <a:latin typeface="Letter-join Plus 21" panose="02000505000000020003" pitchFamily="50" charset="0"/>
              </a:rPr>
              <a:t>:</a:t>
            </a:r>
            <a:endParaRPr lang="en-GB" sz="3600" dirty="0">
              <a:latin typeface="Letter-join Plus 21" panose="02000505000000020003" pitchFamily="50" charset="0"/>
            </a:endParaRPr>
          </a:p>
        </p:txBody>
      </p:sp>
      <p:sp>
        <p:nvSpPr>
          <p:cNvPr id="4" name="Title 1"/>
          <p:cNvSpPr txBox="1">
            <a:spLocks/>
          </p:cNvSpPr>
          <p:nvPr/>
        </p:nvSpPr>
        <p:spPr>
          <a:xfrm>
            <a:off x="381000" y="1905000"/>
            <a:ext cx="8458200" cy="46805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800" dirty="0">
                <a:latin typeface="Letter-join Plus 21" panose="02000505000000020003" pitchFamily="50" charset="0"/>
                <a:cs typeface="Calibri" panose="020F0502020204030204" pitchFamily="34" charset="0"/>
              </a:rPr>
              <a:t>resilience</a:t>
            </a:r>
          </a:p>
          <a:p>
            <a:pPr marL="457200" indent="-457200" algn="l">
              <a:buFont typeface="Arial" panose="020B0604020202020204" pitchFamily="34" charset="0"/>
              <a:buChar char="•"/>
            </a:pPr>
            <a:r>
              <a:rPr lang="en-GB" sz="2800" dirty="0">
                <a:latin typeface="Letter-join Plus 21" panose="02000505000000020003" pitchFamily="50" charset="0"/>
                <a:cs typeface="Calibri" panose="020F0502020204030204" pitchFamily="34" charset="0"/>
              </a:rPr>
              <a:t>a desire to be challenged</a:t>
            </a:r>
          </a:p>
          <a:p>
            <a:pPr marL="457200" indent="-457200" algn="l">
              <a:buFont typeface="Arial" panose="020B0604020202020204" pitchFamily="34" charset="0"/>
              <a:buChar char="•"/>
            </a:pPr>
            <a:r>
              <a:rPr lang="en-GB" sz="2800" dirty="0" smtClean="0">
                <a:latin typeface="Letter-join Plus 21" panose="02000505000000020003" pitchFamily="50" charset="0"/>
                <a:cs typeface="Calibri" panose="020F0502020204030204" pitchFamily="34" charset="0"/>
              </a:rPr>
              <a:t>high quality </a:t>
            </a:r>
            <a:r>
              <a:rPr lang="en-GB" sz="2800" dirty="0">
                <a:latin typeface="Letter-join Plus 21" panose="02000505000000020003" pitchFamily="50" charset="0"/>
                <a:cs typeface="Calibri" panose="020F0502020204030204" pitchFamily="34" charset="0"/>
              </a:rPr>
              <a:t>talk </a:t>
            </a:r>
            <a:r>
              <a:rPr lang="en-GB" sz="2800" dirty="0" smtClean="0">
                <a:latin typeface="Letter-join Plus 21" panose="02000505000000020003" pitchFamily="50" charset="0"/>
                <a:cs typeface="Calibri" panose="020F0502020204030204" pitchFamily="34" charset="0"/>
              </a:rPr>
              <a:t>and collaborative learning within </a:t>
            </a:r>
            <a:r>
              <a:rPr lang="en-GB" sz="2800" dirty="0">
                <a:latin typeface="Letter-join Plus 21" panose="02000505000000020003" pitchFamily="50" charset="0"/>
                <a:cs typeface="Calibri" panose="020F0502020204030204" pitchFamily="34" charset="0"/>
              </a:rPr>
              <a:t>the classroom</a:t>
            </a:r>
          </a:p>
          <a:p>
            <a:pPr marL="457200" indent="-457200" algn="l">
              <a:buFont typeface="Arial" panose="020B0604020202020204" pitchFamily="34" charset="0"/>
              <a:buChar char="•"/>
            </a:pPr>
            <a:r>
              <a:rPr lang="en-GB" sz="2800" dirty="0">
                <a:latin typeface="Letter-join Plus 21" panose="02000505000000020003" pitchFamily="50" charset="0"/>
                <a:cs typeface="Calibri" panose="020F0502020204030204" pitchFamily="34" charset="0"/>
              </a:rPr>
              <a:t>independent </a:t>
            </a:r>
            <a:r>
              <a:rPr lang="en-GB" sz="2800" dirty="0" smtClean="0">
                <a:latin typeface="Letter-join Plus 21" panose="02000505000000020003" pitchFamily="50" charset="0"/>
                <a:cs typeface="Calibri" panose="020F0502020204030204" pitchFamily="34" charset="0"/>
              </a:rPr>
              <a:t>learners who understand their accountabilities</a:t>
            </a:r>
            <a:endParaRPr lang="en-GB" sz="2800" dirty="0">
              <a:latin typeface="Letter-join Plus 21" panose="02000505000000020003" pitchFamily="50" charset="0"/>
              <a:cs typeface="Calibri" panose="020F0502020204030204" pitchFamily="34" charset="0"/>
            </a:endParaRPr>
          </a:p>
          <a:p>
            <a:pPr marL="457200" indent="-457200" algn="l">
              <a:buFont typeface="Arial" panose="020B0604020202020204" pitchFamily="34" charset="0"/>
              <a:buChar char="•"/>
            </a:pPr>
            <a:r>
              <a:rPr lang="en-GB" sz="2800" dirty="0">
                <a:latin typeface="Letter-join Plus 21" panose="02000505000000020003" pitchFamily="50" charset="0"/>
                <a:cs typeface="Calibri" panose="020F0502020204030204" pitchFamily="34" charset="0"/>
              </a:rPr>
              <a:t>strategies to </a:t>
            </a:r>
            <a:r>
              <a:rPr lang="en-GB" sz="2800" dirty="0" smtClean="0">
                <a:latin typeface="Letter-join Plus 21" panose="02000505000000020003" pitchFamily="50" charset="0"/>
                <a:cs typeface="Calibri" panose="020F0502020204030204" pitchFamily="34" charset="0"/>
              </a:rPr>
              <a:t>success so that everyone is enabled</a:t>
            </a:r>
            <a:endParaRPr lang="en-GB" sz="2800" dirty="0">
              <a:latin typeface="Letter-join Plus 21" panose="02000505000000020003" pitchFamily="50" charset="0"/>
              <a:cs typeface="Calibri" panose="020F0502020204030204" pitchFamily="34" charset="0"/>
            </a:endParaRPr>
          </a:p>
        </p:txBody>
      </p:sp>
    </p:spTree>
    <p:extLst>
      <p:ext uri="{BB962C8B-B14F-4D97-AF65-F5344CB8AC3E}">
        <p14:creationId xmlns:p14="http://schemas.microsoft.com/office/powerpoint/2010/main" val="2387823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534400" cy="4572000"/>
          </a:xfrm>
        </p:spPr>
        <p:txBody>
          <a:bodyPr/>
          <a:lstStyle/>
          <a:p>
            <a:r>
              <a:rPr lang="en-GB" dirty="0" smtClean="0">
                <a:latin typeface="Letter-join Plus 21" panose="02000505000000020003" pitchFamily="50" charset="0"/>
              </a:rPr>
              <a:t>Monday: leadership assembly with Mrs </a:t>
            </a:r>
            <a:r>
              <a:rPr lang="en-GB" dirty="0" err="1" smtClean="0">
                <a:latin typeface="Letter-join Plus 21" panose="02000505000000020003" pitchFamily="50" charset="0"/>
              </a:rPr>
              <a:t>Kirkman</a:t>
            </a:r>
            <a:endParaRPr lang="en-GB" dirty="0" smtClean="0">
              <a:latin typeface="Letter-join Plus 21" panose="02000505000000020003" pitchFamily="50" charset="0"/>
            </a:endParaRPr>
          </a:p>
          <a:p>
            <a:r>
              <a:rPr lang="en-GB" dirty="0" smtClean="0">
                <a:latin typeface="Letter-join Plus 21" panose="02000505000000020003" pitchFamily="50" charset="0"/>
              </a:rPr>
              <a:t>Tuesday: ‘Open the Book’ assembly focusing on stories from the Bible.</a:t>
            </a:r>
          </a:p>
          <a:p>
            <a:r>
              <a:rPr lang="en-GB" dirty="0" smtClean="0">
                <a:latin typeface="Letter-join Plus 21" panose="02000505000000020003" pitchFamily="50" charset="0"/>
              </a:rPr>
              <a:t>Wednesday: leadership assembly with Mrs Cox</a:t>
            </a:r>
          </a:p>
          <a:p>
            <a:r>
              <a:rPr lang="en-GB" dirty="0" smtClean="0">
                <a:latin typeface="Letter-join Plus 21" panose="02000505000000020003" pitchFamily="50" charset="0"/>
              </a:rPr>
              <a:t>Thursday: singing assembly with Mrs Smith</a:t>
            </a:r>
          </a:p>
          <a:p>
            <a:r>
              <a:rPr lang="en-GB" dirty="0" smtClean="0">
                <a:latin typeface="Letter-join Plus 21" panose="02000505000000020003" pitchFamily="50" charset="0"/>
              </a:rPr>
              <a:t>Friday: Tribe assembly with class teachers</a:t>
            </a:r>
          </a:p>
          <a:p>
            <a:endParaRPr lang="en-GB" dirty="0" smtClean="0">
              <a:latin typeface="Letter-join Plus 21" panose="02000505000000020003" pitchFamily="50" charset="0"/>
            </a:endParaRPr>
          </a:p>
          <a:p>
            <a:pPr>
              <a:buNone/>
            </a:pPr>
            <a:r>
              <a:rPr lang="en-GB" dirty="0" smtClean="0">
                <a:latin typeface="Letter-join Plus 21" panose="02000505000000020003" pitchFamily="50" charset="0"/>
              </a:rPr>
              <a:t>These may change based on other  influences and constrains on the week but we try to keep them as regular as possible.</a:t>
            </a:r>
          </a:p>
          <a:p>
            <a:endParaRPr lang="en-GB" dirty="0"/>
          </a:p>
        </p:txBody>
      </p:sp>
      <p:sp>
        <p:nvSpPr>
          <p:cNvPr id="3" name="Title 2"/>
          <p:cNvSpPr>
            <a:spLocks noGrp="1"/>
          </p:cNvSpPr>
          <p:nvPr>
            <p:ph type="title"/>
          </p:nvPr>
        </p:nvSpPr>
        <p:spPr/>
        <p:txBody>
          <a:bodyPr/>
          <a:lstStyle/>
          <a:p>
            <a:r>
              <a:rPr lang="en-GB" dirty="0" smtClean="0">
                <a:latin typeface="Letter-join Plus 21" panose="02000505000000020003" pitchFamily="50" charset="0"/>
              </a:rPr>
              <a:t>Assemblies</a:t>
            </a:r>
            <a:endParaRPr lang="en-GB" dirty="0">
              <a:latin typeface="Letter-join Plus 21" panose="02000505000000020003" pitchFamily="5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2927072"/>
              </p:ext>
            </p:extLst>
          </p:nvPr>
        </p:nvGraphicFramePr>
        <p:xfrm>
          <a:off x="457200" y="1524001"/>
          <a:ext cx="8229600" cy="1828798"/>
        </p:xfrm>
        <a:graphic>
          <a:graphicData uri="http://schemas.openxmlformats.org/drawingml/2006/table">
            <a:tbl>
              <a:tblPr firstRow="1" bandRow="1">
                <a:tableStyleId>{9D7B26C5-4107-4FEC-AEDC-1716B250A1EF}</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09516">
                <a:tc>
                  <a:txBody>
                    <a:bodyPr/>
                    <a:lstStyle/>
                    <a:p>
                      <a:r>
                        <a:rPr lang="en-GB" u="sng" dirty="0" smtClean="0">
                          <a:latin typeface="Letter-join Plus 21" panose="02000505000000020003" pitchFamily="50" charset="0"/>
                        </a:rPr>
                        <a:t>Early Years Foundation Stage</a:t>
                      </a:r>
                      <a:endParaRPr lang="en-GB" u="sng" dirty="0">
                        <a:latin typeface="Letter-join Plus 21" panose="02000505000000020003" pitchFamily="50" charset="0"/>
                      </a:endParaRPr>
                    </a:p>
                  </a:txBody>
                  <a:tcPr/>
                </a:tc>
                <a:tc>
                  <a:txBody>
                    <a:bodyPr/>
                    <a:lstStyle/>
                    <a:p>
                      <a:r>
                        <a:rPr lang="en-GB" u="sng" dirty="0" smtClean="0">
                          <a:latin typeface="Letter-join Plus 21" panose="02000505000000020003" pitchFamily="50" charset="0"/>
                        </a:rPr>
                        <a:t>Year 1 National Curriculum</a:t>
                      </a:r>
                      <a:endParaRPr lang="en-GB" u="sng" dirty="0">
                        <a:latin typeface="Letter-join Plus 21" panose="02000505000000020003" pitchFamily="50" charset="0"/>
                      </a:endParaRPr>
                    </a:p>
                  </a:txBody>
                  <a:tcPr/>
                </a:tc>
                <a:extLst>
                  <a:ext uri="{0D108BD9-81ED-4DB2-BD59-A6C34878D82A}">
                    <a16:rowId xmlns:a16="http://schemas.microsoft.com/office/drawing/2014/main" val="10000"/>
                  </a:ext>
                </a:extLst>
              </a:tr>
              <a:tr h="1009766">
                <a:tc>
                  <a:txBody>
                    <a:bodyPr/>
                    <a:lstStyle/>
                    <a:p>
                      <a:r>
                        <a:rPr lang="en-GB" dirty="0" smtClean="0">
                          <a:latin typeface="Letter-join Plus 21" panose="02000505000000020003" pitchFamily="50" charset="0"/>
                        </a:rPr>
                        <a:t>Home learning challenges</a:t>
                      </a:r>
                      <a:r>
                        <a:rPr lang="en-GB" baseline="0" dirty="0" smtClean="0">
                          <a:latin typeface="Letter-join Plus 21" panose="02000505000000020003" pitchFamily="50" charset="0"/>
                        </a:rPr>
                        <a:t> sent out each half term where evidence can be uploaded to Tapestry.</a:t>
                      </a:r>
                      <a:endParaRPr lang="en-GB" dirty="0">
                        <a:latin typeface="Letter-join Plus 21" panose="02000505000000020003" pitchFamily="50" charset="0"/>
                      </a:endParaRPr>
                    </a:p>
                  </a:txBody>
                  <a:tcPr/>
                </a:tc>
                <a:tc>
                  <a:txBody>
                    <a:bodyPr/>
                    <a:lstStyle/>
                    <a:p>
                      <a:r>
                        <a:rPr lang="en-GB" dirty="0" smtClean="0">
                          <a:latin typeface="Letter-join Plus 21" panose="02000505000000020003" pitchFamily="50" charset="0"/>
                        </a:rPr>
                        <a:t>Fortnightly homework</a:t>
                      </a:r>
                      <a:r>
                        <a:rPr lang="en-GB" baseline="0" dirty="0" smtClean="0">
                          <a:latin typeface="Letter-join Plus 21" panose="02000505000000020003" pitchFamily="50" charset="0"/>
                        </a:rPr>
                        <a:t> send out with a formal hand in date. Homework begins this week.</a:t>
                      </a:r>
                      <a:endParaRPr lang="en-GB" dirty="0">
                        <a:latin typeface="Letter-join Plus 21" panose="02000505000000020003" pitchFamily="50" charset="0"/>
                      </a:endParaRPr>
                    </a:p>
                  </a:txBody>
                  <a:tcPr/>
                </a:tc>
                <a:extLst>
                  <a:ext uri="{0D108BD9-81ED-4DB2-BD59-A6C34878D82A}">
                    <a16:rowId xmlns:a16="http://schemas.microsoft.com/office/drawing/2014/main" val="10001"/>
                  </a:ext>
                </a:extLst>
              </a:tr>
              <a:tr h="409516">
                <a:tc>
                  <a:txBody>
                    <a:bodyPr/>
                    <a:lstStyle/>
                    <a:p>
                      <a:endParaRPr lang="en-GB" dirty="0">
                        <a:latin typeface="Letter-join Plus 21" panose="02000505000000020003" pitchFamily="50" charset="0"/>
                      </a:endParaRPr>
                    </a:p>
                  </a:txBody>
                  <a:tcPr/>
                </a:tc>
                <a:tc>
                  <a:txBody>
                    <a:bodyPr/>
                    <a:lstStyle/>
                    <a:p>
                      <a:endParaRPr lang="en-GB" dirty="0">
                        <a:latin typeface="Letter-join Plus 21" panose="02000505000000020003" pitchFamily="50" charset="0"/>
                      </a:endParaRPr>
                    </a:p>
                  </a:txBody>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GB" dirty="0" smtClean="0">
                <a:latin typeface="Letter-join Plus 21" panose="02000505000000020003" pitchFamily="50" charset="0"/>
              </a:rPr>
              <a:t>Homework</a:t>
            </a:r>
            <a:endParaRPr lang="en-GB" dirty="0">
              <a:latin typeface="Letter-join Plus 21" panose="02000505000000020003" pitchFamily="50" charset="0"/>
            </a:endParaRPr>
          </a:p>
        </p:txBody>
      </p:sp>
      <p:pic>
        <p:nvPicPr>
          <p:cNvPr id="2" name="Picture 1"/>
          <p:cNvPicPr>
            <a:picLocks noChangeAspect="1"/>
          </p:cNvPicPr>
          <p:nvPr/>
        </p:nvPicPr>
        <p:blipFill rotWithShape="1">
          <a:blip r:embed="rId2"/>
          <a:srcRect l="35634" t="21127" r="36650" b="8451"/>
          <a:stretch/>
        </p:blipFill>
        <p:spPr>
          <a:xfrm>
            <a:off x="5257800" y="2971800"/>
            <a:ext cx="2514600" cy="3592286"/>
          </a:xfrm>
          <a:prstGeom prst="rect">
            <a:avLst/>
          </a:prstGeom>
        </p:spPr>
      </p:pic>
      <p:pic>
        <p:nvPicPr>
          <p:cNvPr id="5" name="Picture 4"/>
          <p:cNvPicPr>
            <a:picLocks noChangeAspect="1"/>
          </p:cNvPicPr>
          <p:nvPr/>
        </p:nvPicPr>
        <p:blipFill rotWithShape="1">
          <a:blip r:embed="rId3"/>
          <a:srcRect l="35037" t="20290" r="36444" b="7246"/>
          <a:stretch/>
        </p:blipFill>
        <p:spPr>
          <a:xfrm>
            <a:off x="1371600" y="2971800"/>
            <a:ext cx="2514600" cy="35922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55000" lnSpcReduction="20000"/>
          </a:bodyPr>
          <a:lstStyle/>
          <a:p>
            <a:pPr fontAlgn="base">
              <a:buNone/>
            </a:pPr>
            <a:r>
              <a:rPr lang="en-GB" sz="3300" dirty="0" smtClean="0">
                <a:latin typeface="Letter-join Plus 21" panose="02000505000000020003" pitchFamily="50" charset="0"/>
              </a:rPr>
              <a:t>Children will have a range of opportunities in class to support their reading:</a:t>
            </a:r>
            <a:r>
              <a:rPr lang="en-US" sz="3300" dirty="0" smtClean="0">
                <a:latin typeface="Letter-join Plus 21" panose="02000505000000020003" pitchFamily="50" charset="0"/>
              </a:rPr>
              <a:t>​</a:t>
            </a:r>
          </a:p>
          <a:p>
            <a:pPr fontAlgn="base">
              <a:buNone/>
            </a:pPr>
            <a:endParaRPr lang="en-GB" sz="3300" dirty="0" smtClean="0">
              <a:latin typeface="Letter-join Plus 21" panose="02000505000000020003" pitchFamily="50" charset="0"/>
            </a:endParaRPr>
          </a:p>
          <a:p>
            <a:pPr fontAlgn="base"/>
            <a:r>
              <a:rPr lang="en-GB" sz="3300" dirty="0" smtClean="0">
                <a:latin typeface="Letter-join Plus 21" panose="02000505000000020003" pitchFamily="50" charset="0"/>
              </a:rPr>
              <a:t>Guided Reading lessons</a:t>
            </a:r>
          </a:p>
          <a:p>
            <a:pPr fontAlgn="base"/>
            <a:r>
              <a:rPr lang="en-GB" sz="3300" dirty="0" smtClean="0">
                <a:latin typeface="Letter-join Plus 21" panose="02000505000000020003" pitchFamily="50" charset="0"/>
              </a:rPr>
              <a:t>Library Sessions</a:t>
            </a:r>
          </a:p>
          <a:p>
            <a:pPr fontAlgn="base"/>
            <a:r>
              <a:rPr lang="en-GB" sz="3300" dirty="0" smtClean="0">
                <a:latin typeface="Letter-join Plus 21" panose="02000505000000020003" pitchFamily="50" charset="0"/>
              </a:rPr>
              <a:t>Class story time</a:t>
            </a:r>
            <a:endParaRPr lang="en-US" sz="3300" dirty="0" smtClean="0">
              <a:latin typeface="Letter-join Plus 21" panose="02000505000000020003" pitchFamily="50" charset="0"/>
            </a:endParaRPr>
          </a:p>
          <a:p>
            <a:pPr fontAlgn="base"/>
            <a:r>
              <a:rPr lang="en-GB" sz="3300" dirty="0" smtClean="0">
                <a:latin typeface="Letter-join Plus 21" panose="02000505000000020003" pitchFamily="50" charset="0"/>
              </a:rPr>
              <a:t>Time to read independently to an adult</a:t>
            </a:r>
            <a:r>
              <a:rPr lang="en-US" sz="3300" dirty="0" smtClean="0">
                <a:latin typeface="Letter-join Plus 21" panose="02000505000000020003" pitchFamily="50" charset="0"/>
              </a:rPr>
              <a:t>​</a:t>
            </a:r>
          </a:p>
          <a:p>
            <a:pPr fontAlgn="base"/>
            <a:r>
              <a:rPr lang="en-GB" sz="3300" dirty="0" smtClean="0">
                <a:latin typeface="Letter-join Plus 21" panose="02000505000000020003" pitchFamily="50" charset="0"/>
              </a:rPr>
              <a:t>Shared reading in Phonics</a:t>
            </a:r>
          </a:p>
          <a:p>
            <a:pPr fontAlgn="base"/>
            <a:r>
              <a:rPr lang="en-GB" sz="3300" dirty="0" smtClean="0">
                <a:latin typeface="Letter-join Plus 21" panose="02000505000000020003" pitchFamily="50" charset="0"/>
              </a:rPr>
              <a:t>Reading opportunities in Literacy</a:t>
            </a:r>
          </a:p>
          <a:p>
            <a:pPr fontAlgn="base">
              <a:buNone/>
            </a:pPr>
            <a:endParaRPr lang="en-GB" sz="3300" dirty="0" smtClean="0">
              <a:latin typeface="Letter-join Plus 21" panose="02000505000000020003" pitchFamily="50" charset="0"/>
            </a:endParaRPr>
          </a:p>
          <a:p>
            <a:pPr fontAlgn="base">
              <a:buNone/>
            </a:pPr>
            <a:r>
              <a:rPr lang="en-GB" sz="3300" dirty="0" smtClean="0">
                <a:latin typeface="Letter-join Plus 21" panose="02000505000000020003" pitchFamily="50" charset="0"/>
              </a:rPr>
              <a:t>Reading at home is vital. The books that go home are an opportunity to practise the skills for reading taught in school. We try to hear children as often as possible but we physically cannot get to everyone as often as we might like. Please record your reading at home so we can see the amount of practise put in and decide when new books are needed. </a:t>
            </a:r>
          </a:p>
          <a:p>
            <a:pPr fontAlgn="base">
              <a:buNone/>
            </a:pPr>
            <a:endParaRPr lang="en-GB" sz="3300" dirty="0" smtClean="0">
              <a:latin typeface="Letter-join Plus 21" panose="02000505000000020003" pitchFamily="50" charset="0"/>
            </a:endParaRPr>
          </a:p>
          <a:p>
            <a:pPr fontAlgn="base">
              <a:buNone/>
            </a:pPr>
            <a:r>
              <a:rPr lang="en-GB" sz="3300" dirty="0" smtClean="0">
                <a:latin typeface="Letter-join Plus 21" panose="02000505000000020003" pitchFamily="50" charset="0"/>
              </a:rPr>
              <a:t>Look out for Phonic workshops, reading workshops and book snuggles coming up soon.</a:t>
            </a:r>
            <a:endParaRPr lang="en-US" sz="3300" dirty="0" smtClean="0">
              <a:latin typeface="Letter-join Plus 21" panose="02000505000000020003" pitchFamily="50" charset="0"/>
            </a:endParaRPr>
          </a:p>
          <a:p>
            <a:endParaRPr lang="en-GB" dirty="0"/>
          </a:p>
        </p:txBody>
      </p:sp>
      <p:sp>
        <p:nvSpPr>
          <p:cNvPr id="3" name="Title 2"/>
          <p:cNvSpPr>
            <a:spLocks noGrp="1"/>
          </p:cNvSpPr>
          <p:nvPr>
            <p:ph type="title"/>
          </p:nvPr>
        </p:nvSpPr>
        <p:spPr/>
        <p:txBody>
          <a:bodyPr/>
          <a:lstStyle/>
          <a:p>
            <a:r>
              <a:rPr lang="en-GB" dirty="0" smtClean="0">
                <a:latin typeface="Letter-join Plus 21" panose="02000505000000020003" pitchFamily="50" charset="0"/>
              </a:rPr>
              <a:t>Reading</a:t>
            </a:r>
            <a:endParaRPr lang="en-GB" dirty="0">
              <a:latin typeface="Letter-join Plus 21" panose="02000505000000020003" pitchFamily="50"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209800"/>
            <a:ext cx="2819400" cy="1560068"/>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rmAutofit fontScale="92500" lnSpcReduction="20000"/>
          </a:bodyPr>
          <a:lstStyle/>
          <a:p>
            <a:r>
              <a:rPr lang="en-GB" dirty="0" smtClean="0">
                <a:latin typeface="Letter-join Plus 21" panose="02000505000000020003" pitchFamily="50" charset="0"/>
              </a:rPr>
              <a:t>This assessment will assess children’s grapheme-phoneme correspondence alongside their ability to blend.</a:t>
            </a:r>
          </a:p>
          <a:p>
            <a:r>
              <a:rPr lang="en-GB" dirty="0" smtClean="0">
                <a:latin typeface="Letter-join Plus 21" panose="02000505000000020003" pitchFamily="50" charset="0"/>
              </a:rPr>
              <a:t>They are presented with a range of words both ‘real’ and ‘alien’ words that the children should be able to read accurately.</a:t>
            </a:r>
          </a:p>
          <a:p>
            <a:r>
              <a:rPr lang="en-GB" dirty="0" smtClean="0">
                <a:latin typeface="Letter-join Plus 21" panose="02000505000000020003" pitchFamily="50" charset="0"/>
              </a:rPr>
              <a:t>Children do have the opportunity to repeat this in Year 2 but if they can pass it in Year 1 their reading will be in a better place for the raised expectation again in Year 2.</a:t>
            </a:r>
          </a:p>
          <a:p>
            <a:r>
              <a:rPr lang="en-GB" dirty="0" smtClean="0">
                <a:latin typeface="Letter-join Plus 21" panose="02000505000000020003" pitchFamily="50" charset="0"/>
              </a:rPr>
              <a:t>The assessment includes </a:t>
            </a:r>
            <a:r>
              <a:rPr lang="en-GB" dirty="0" err="1" smtClean="0">
                <a:latin typeface="Letter-join Plus 21" panose="02000505000000020003" pitchFamily="50" charset="0"/>
              </a:rPr>
              <a:t>trigraphs</a:t>
            </a:r>
            <a:r>
              <a:rPr lang="en-GB" dirty="0" smtClean="0">
                <a:latin typeface="Letter-join Plus 21" panose="02000505000000020003" pitchFamily="50" charset="0"/>
              </a:rPr>
              <a:t>, split-digraphs, alternative sounds and </a:t>
            </a:r>
            <a:r>
              <a:rPr lang="en-GB" dirty="0" smtClean="0">
                <a:latin typeface="Letter-join Plus 21" panose="02000505000000020003" pitchFamily="50" charset="0"/>
              </a:rPr>
              <a:t>can include unusual </a:t>
            </a:r>
            <a:r>
              <a:rPr lang="en-GB" dirty="0" smtClean="0">
                <a:latin typeface="Letter-join Plus 21" panose="02000505000000020003" pitchFamily="50" charset="0"/>
              </a:rPr>
              <a:t>combinations of </a:t>
            </a:r>
            <a:r>
              <a:rPr lang="en-GB" dirty="0" smtClean="0">
                <a:latin typeface="Letter-join Plus 21" panose="02000505000000020003" pitchFamily="50" charset="0"/>
              </a:rPr>
              <a:t>sounds.</a:t>
            </a:r>
            <a:endParaRPr lang="en-GB" dirty="0" smtClean="0">
              <a:latin typeface="Letter-join Plus 21" panose="02000505000000020003" pitchFamily="50" charset="0"/>
            </a:endParaRPr>
          </a:p>
          <a:p>
            <a:r>
              <a:rPr lang="en-GB" dirty="0" smtClean="0">
                <a:latin typeface="Letter-join Plus 21" panose="02000505000000020003" pitchFamily="50" charset="0"/>
              </a:rPr>
              <a:t>Our advice is to rehearse these skills but to also focus on reading for meaning in texts, to enjoy story times and to focus on your own child’s specific next step in their development. </a:t>
            </a:r>
          </a:p>
          <a:p>
            <a:pPr>
              <a:buNone/>
            </a:pPr>
            <a:endParaRPr lang="en-GB" dirty="0"/>
          </a:p>
        </p:txBody>
      </p:sp>
      <p:sp>
        <p:nvSpPr>
          <p:cNvPr id="3" name="Title 2"/>
          <p:cNvSpPr>
            <a:spLocks noGrp="1"/>
          </p:cNvSpPr>
          <p:nvPr>
            <p:ph type="title"/>
          </p:nvPr>
        </p:nvSpPr>
        <p:spPr/>
        <p:txBody>
          <a:bodyPr/>
          <a:lstStyle/>
          <a:p>
            <a:r>
              <a:rPr lang="en-GB" dirty="0" smtClean="0">
                <a:latin typeface="Letter-join Plus 21" panose="02000505000000020003" pitchFamily="50" charset="0"/>
              </a:rPr>
              <a:t>Year 1 Phonic Assessment</a:t>
            </a:r>
            <a:endParaRPr lang="en-GB" dirty="0">
              <a:latin typeface="Letter-join Plus 21" panose="02000505000000020003" pitchFamily="50"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fontAlgn="base"/>
            <a:r>
              <a:rPr lang="en-GB" dirty="0" smtClean="0">
                <a:latin typeface="Letter-join Plus 21" panose="02000505000000020003" pitchFamily="50" charset="0"/>
              </a:rPr>
              <a:t>Regular lessons - importance of E-Safety, how to stay safe online</a:t>
            </a:r>
            <a:r>
              <a:rPr lang="en-US" dirty="0" smtClean="0">
                <a:latin typeface="Letter-join Plus 21" panose="02000505000000020003" pitchFamily="50" charset="0"/>
              </a:rPr>
              <a:t>​</a:t>
            </a:r>
          </a:p>
          <a:p>
            <a:pPr fontAlgn="base"/>
            <a:r>
              <a:rPr lang="en-GB" dirty="0" smtClean="0">
                <a:latin typeface="Letter-join Plus 21" panose="02000505000000020003" pitchFamily="50" charset="0"/>
              </a:rPr>
              <a:t>School Filters are provided by </a:t>
            </a:r>
            <a:r>
              <a:rPr lang="en-GB" dirty="0" err="1" smtClean="0">
                <a:latin typeface="Letter-join Plus 21" panose="02000505000000020003" pitchFamily="50" charset="0"/>
              </a:rPr>
              <a:t>SWGfL</a:t>
            </a:r>
            <a:r>
              <a:rPr lang="en-GB" dirty="0" smtClean="0">
                <a:latin typeface="Letter-join Plus 21" panose="02000505000000020003" pitchFamily="50" charset="0"/>
              </a:rPr>
              <a:t>​</a:t>
            </a:r>
          </a:p>
          <a:p>
            <a:pPr fontAlgn="base"/>
            <a:r>
              <a:rPr lang="en-GB" dirty="0" smtClean="0">
                <a:latin typeface="Letter-join Plus 21" panose="02000505000000020003" pitchFamily="50" charset="0"/>
              </a:rPr>
              <a:t>Children are taught to tell an adult if anything pops up they didn’t want such as error boxes or website links.</a:t>
            </a:r>
          </a:p>
          <a:p>
            <a:pPr fontAlgn="base"/>
            <a:r>
              <a:rPr lang="en-GB" dirty="0" smtClean="0">
                <a:latin typeface="Letter-join Plus 21" panose="02000505000000020003" pitchFamily="50" charset="0"/>
              </a:rPr>
              <a:t>Children are taught never to share passwords or personal information about themselves.</a:t>
            </a:r>
            <a:endParaRPr lang="en-US" dirty="0" smtClean="0">
              <a:latin typeface="Letter-join Plus 21" panose="02000505000000020003" pitchFamily="50" charset="0"/>
            </a:endParaRPr>
          </a:p>
          <a:p>
            <a:pPr fontAlgn="base"/>
            <a:r>
              <a:rPr lang="en-GB" dirty="0" smtClean="0">
                <a:latin typeface="Letter-join Plus 21" panose="02000505000000020003" pitchFamily="50" charset="0"/>
              </a:rPr>
              <a:t>Participation in Safer Internet events and whole school assemblies addressing the issue</a:t>
            </a:r>
            <a:r>
              <a:rPr lang="en-US" dirty="0" smtClean="0">
                <a:latin typeface="Letter-join Plus 21" panose="02000505000000020003" pitchFamily="50" charset="0"/>
              </a:rPr>
              <a:t>​.</a:t>
            </a:r>
          </a:p>
          <a:p>
            <a:pPr fontAlgn="base"/>
            <a:r>
              <a:rPr lang="en-GB" dirty="0" smtClean="0">
                <a:latin typeface="Letter-join Plus 21" panose="02000505000000020003" pitchFamily="50" charset="0"/>
              </a:rPr>
              <a:t>Regular staff updates to keep all staff informed of the most recent developments</a:t>
            </a:r>
            <a:r>
              <a:rPr lang="en-US" dirty="0" smtClean="0">
                <a:latin typeface="Letter-join Plus 21" panose="02000505000000020003" pitchFamily="50" charset="0"/>
              </a:rPr>
              <a:t>​. </a:t>
            </a:r>
          </a:p>
          <a:p>
            <a:pPr fontAlgn="base"/>
            <a:r>
              <a:rPr lang="en-GB" dirty="0" smtClean="0">
                <a:latin typeface="Letter-join Plus 21" panose="02000505000000020003" pitchFamily="50" charset="0"/>
              </a:rPr>
              <a:t>Yearly reviews of School Internet Safety Policy conducted by school leadership and governors</a:t>
            </a:r>
            <a:r>
              <a:rPr lang="en-US" dirty="0" smtClean="0">
                <a:latin typeface="Letter-join Plus 21" panose="02000505000000020003" pitchFamily="50" charset="0"/>
              </a:rPr>
              <a:t>​.</a:t>
            </a:r>
          </a:p>
          <a:p>
            <a:endParaRPr lang="en-GB" dirty="0"/>
          </a:p>
        </p:txBody>
      </p:sp>
      <p:sp>
        <p:nvSpPr>
          <p:cNvPr id="3" name="Title 2"/>
          <p:cNvSpPr>
            <a:spLocks noGrp="1"/>
          </p:cNvSpPr>
          <p:nvPr>
            <p:ph type="title"/>
          </p:nvPr>
        </p:nvSpPr>
        <p:spPr/>
        <p:txBody>
          <a:bodyPr/>
          <a:lstStyle/>
          <a:p>
            <a:r>
              <a:rPr lang="en-GB" dirty="0" smtClean="0">
                <a:latin typeface="Letter-join Plus 21" panose="02000505000000020003" pitchFamily="50" charset="0"/>
              </a:rPr>
              <a:t>E-safety</a:t>
            </a:r>
            <a:endParaRPr lang="en-GB" dirty="0">
              <a:latin typeface="Letter-join Plus 21" panose="02000505000000020003"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Letter-join Plus 21" panose="02000505000000020003" pitchFamily="50" charset="0"/>
              </a:rPr>
              <a:t>Class Teacher: </a:t>
            </a:r>
          </a:p>
          <a:p>
            <a:pPr>
              <a:buNone/>
            </a:pPr>
            <a:r>
              <a:rPr lang="en-GB" dirty="0" smtClean="0">
                <a:latin typeface="Letter-join Plus 21" panose="02000505000000020003" pitchFamily="50" charset="0"/>
              </a:rPr>
              <a:t>			Miss Hodgson</a:t>
            </a:r>
          </a:p>
          <a:p>
            <a:r>
              <a:rPr lang="en-GB" dirty="0" smtClean="0">
                <a:latin typeface="Letter-join Plus 21" panose="02000505000000020003" pitchFamily="50" charset="0"/>
              </a:rPr>
              <a:t>Teaching Assistants: </a:t>
            </a:r>
          </a:p>
          <a:p>
            <a:pPr>
              <a:buNone/>
            </a:pPr>
            <a:r>
              <a:rPr lang="en-GB" dirty="0" smtClean="0">
                <a:latin typeface="Letter-join Plus 21" panose="02000505000000020003" pitchFamily="50" charset="0"/>
              </a:rPr>
              <a:t>			Mrs Gabriel, Miss Smith, Miss </a:t>
            </a:r>
            <a:r>
              <a:rPr lang="en-GB" dirty="0" err="1" smtClean="0">
                <a:latin typeface="Letter-join Plus 21" panose="02000505000000020003" pitchFamily="50" charset="0"/>
              </a:rPr>
              <a:t>Binney</a:t>
            </a:r>
            <a:endParaRPr lang="en-GB" dirty="0" smtClean="0">
              <a:latin typeface="Letter-join Plus 21" panose="02000505000000020003" pitchFamily="50" charset="0"/>
            </a:endParaRPr>
          </a:p>
          <a:p>
            <a:endParaRPr lang="en-GB" dirty="0" smtClean="0"/>
          </a:p>
          <a:p>
            <a:endParaRPr lang="en-GB" dirty="0"/>
          </a:p>
        </p:txBody>
      </p:sp>
      <p:sp>
        <p:nvSpPr>
          <p:cNvPr id="3" name="Title 2"/>
          <p:cNvSpPr>
            <a:spLocks noGrp="1"/>
          </p:cNvSpPr>
          <p:nvPr>
            <p:ph type="title"/>
          </p:nvPr>
        </p:nvSpPr>
        <p:spPr/>
        <p:txBody>
          <a:bodyPr/>
          <a:lstStyle/>
          <a:p>
            <a:r>
              <a:rPr lang="en-GB" dirty="0" smtClean="0">
                <a:latin typeface="Letter-join Plus 21" panose="02000505000000020003" pitchFamily="50" charset="0"/>
              </a:rPr>
              <a:t>Our Team</a:t>
            </a:r>
            <a:endParaRPr lang="en-GB" dirty="0">
              <a:latin typeface="Letter-join Plus 21" panose="02000505000000020003" pitchFamily="50" charset="0"/>
            </a:endParaRPr>
          </a:p>
        </p:txBody>
      </p:sp>
      <p:pic>
        <p:nvPicPr>
          <p:cNvPr id="4" name="Picture 3"/>
          <p:cNvPicPr>
            <a:picLocks noChangeAspect="1"/>
          </p:cNvPicPr>
          <p:nvPr/>
        </p:nvPicPr>
        <p:blipFill>
          <a:blip r:embed="rId2"/>
          <a:stretch>
            <a:fillRect/>
          </a:stretch>
        </p:blipFill>
        <p:spPr>
          <a:xfrm>
            <a:off x="3429000" y="4343400"/>
            <a:ext cx="2286000" cy="1566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Letter-join Plus 21" panose="02000505000000020003" pitchFamily="50" charset="0"/>
              </a:rPr>
              <a:t>Early Years Page (About Us &gt; Early Years)</a:t>
            </a:r>
          </a:p>
          <a:p>
            <a:r>
              <a:rPr lang="en-GB" dirty="0" smtClean="0">
                <a:latin typeface="Letter-join Plus 21" panose="02000505000000020003" pitchFamily="50" charset="0"/>
              </a:rPr>
              <a:t>Class Page (Class Pages &gt; Class 1)</a:t>
            </a:r>
          </a:p>
        </p:txBody>
      </p:sp>
      <p:sp>
        <p:nvSpPr>
          <p:cNvPr id="3" name="Title 2"/>
          <p:cNvSpPr>
            <a:spLocks noGrp="1"/>
          </p:cNvSpPr>
          <p:nvPr>
            <p:ph type="title"/>
          </p:nvPr>
        </p:nvSpPr>
        <p:spPr/>
        <p:txBody>
          <a:bodyPr/>
          <a:lstStyle/>
          <a:p>
            <a:r>
              <a:rPr lang="en-GB" dirty="0" smtClean="0">
                <a:latin typeface="Letter-join Plus 21" panose="02000505000000020003" pitchFamily="50" charset="0"/>
              </a:rPr>
              <a:t>School Website</a:t>
            </a:r>
            <a:endParaRPr lang="en-GB" dirty="0">
              <a:latin typeface="Letter-join Plus 21" panose="02000505000000020003" pitchFamily="50" charset="0"/>
            </a:endParaRPr>
          </a:p>
        </p:txBody>
      </p:sp>
      <p:pic>
        <p:nvPicPr>
          <p:cNvPr id="1026" name="Picture 2"/>
          <p:cNvPicPr>
            <a:picLocks noChangeAspect="1" noChangeArrowheads="1"/>
          </p:cNvPicPr>
          <p:nvPr/>
        </p:nvPicPr>
        <p:blipFill>
          <a:blip r:embed="rId2"/>
          <a:srcRect t="10371" r="2041" b="17031"/>
          <a:stretch>
            <a:fillRect/>
          </a:stretch>
        </p:blipFill>
        <p:spPr bwMode="auto">
          <a:xfrm>
            <a:off x="533400" y="2819400"/>
            <a:ext cx="8046720" cy="3352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Letter-join Plus 21" panose="02000505000000020003" pitchFamily="50" charset="0"/>
              </a:rPr>
              <a:t>The Magic Triangle</a:t>
            </a:r>
            <a:endParaRPr lang="en-GB" dirty="0">
              <a:latin typeface="Letter-join Plus 21" panose="02000505000000020003" pitchFamily="50" charset="0"/>
            </a:endParaRPr>
          </a:p>
        </p:txBody>
      </p:sp>
      <p:graphicFrame>
        <p:nvGraphicFramePr>
          <p:cNvPr id="6" name="Diagram 5"/>
          <p:cNvGraphicFramePr/>
          <p:nvPr>
            <p:extLst>
              <p:ext uri="{D42A27DB-BD31-4B8C-83A1-F6EECF244321}">
                <p14:modId xmlns:p14="http://schemas.microsoft.com/office/powerpoint/2010/main" val="363287567"/>
              </p:ext>
            </p:extLst>
          </p:nvPr>
        </p:nvGraphicFramePr>
        <p:xfrm>
          <a:off x="609600" y="152400"/>
          <a:ext cx="8382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77500" lnSpcReduction="20000"/>
          </a:bodyPr>
          <a:lstStyle/>
          <a:p>
            <a:r>
              <a:rPr lang="en-GB" dirty="0" smtClean="0">
                <a:latin typeface="Letter-join Plus 21" panose="02000505000000020003" pitchFamily="50" charset="0"/>
              </a:rPr>
              <a:t>We want children to feel </a:t>
            </a:r>
            <a:r>
              <a:rPr lang="en-GB" b="1" dirty="0" smtClean="0">
                <a:latin typeface="Letter-join Plus 21" panose="02000505000000020003" pitchFamily="50" charset="0"/>
              </a:rPr>
              <a:t>safe</a:t>
            </a:r>
            <a:r>
              <a:rPr lang="en-GB" dirty="0" smtClean="0">
                <a:latin typeface="Letter-join Plus 21" panose="02000505000000020003" pitchFamily="50" charset="0"/>
              </a:rPr>
              <a:t> and </a:t>
            </a:r>
            <a:r>
              <a:rPr lang="en-GB" b="1" dirty="0" smtClean="0">
                <a:latin typeface="Letter-join Plus 21" panose="02000505000000020003" pitchFamily="50" charset="0"/>
              </a:rPr>
              <a:t>happy</a:t>
            </a:r>
            <a:r>
              <a:rPr lang="en-GB" dirty="0" smtClean="0">
                <a:latin typeface="Letter-join Plus 21" panose="02000505000000020003" pitchFamily="50" charset="0"/>
              </a:rPr>
              <a:t> in our environment. We want them to feel nurtured and listened to. We want children to </a:t>
            </a:r>
            <a:r>
              <a:rPr lang="en-GB" b="1" dirty="0" smtClean="0">
                <a:latin typeface="Letter-join Plus 21" panose="02000505000000020003" pitchFamily="50" charset="0"/>
              </a:rPr>
              <a:t>love coming to school</a:t>
            </a:r>
            <a:r>
              <a:rPr lang="en-GB" dirty="0" smtClean="0">
                <a:latin typeface="Letter-join Plus 21" panose="02000505000000020003" pitchFamily="50" charset="0"/>
              </a:rPr>
              <a:t> and to be </a:t>
            </a:r>
            <a:r>
              <a:rPr lang="en-GB" b="1" dirty="0" smtClean="0">
                <a:latin typeface="Letter-join Plus 21" panose="02000505000000020003" pitchFamily="50" charset="0"/>
              </a:rPr>
              <a:t>excited about the learning opportunities </a:t>
            </a:r>
            <a:r>
              <a:rPr lang="en-GB" dirty="0" smtClean="0">
                <a:latin typeface="Letter-join Plus 21" panose="02000505000000020003" pitchFamily="50" charset="0"/>
              </a:rPr>
              <a:t>that await them.</a:t>
            </a:r>
          </a:p>
          <a:p>
            <a:endParaRPr lang="en-GB" dirty="0" smtClean="0">
              <a:latin typeface="Letter-join Plus 21" panose="02000505000000020003" pitchFamily="50" charset="0"/>
            </a:endParaRPr>
          </a:p>
          <a:p>
            <a:r>
              <a:rPr lang="en-GB" dirty="0" smtClean="0">
                <a:latin typeface="Letter-join Plus 21" panose="02000505000000020003" pitchFamily="50" charset="0"/>
              </a:rPr>
              <a:t>We strongly believe in the </a:t>
            </a:r>
            <a:r>
              <a:rPr lang="en-GB" b="1" dirty="0" smtClean="0">
                <a:latin typeface="Letter-join Plus 21" panose="02000505000000020003" pitchFamily="50" charset="0"/>
              </a:rPr>
              <a:t>power of play</a:t>
            </a:r>
            <a:r>
              <a:rPr lang="en-GB" dirty="0" smtClean="0">
                <a:latin typeface="Letter-join Plus 21" panose="02000505000000020003" pitchFamily="50" charset="0"/>
              </a:rPr>
              <a:t>.  It builds social confidence, independence and opportunity to make connections between learning.</a:t>
            </a:r>
          </a:p>
          <a:p>
            <a:pPr>
              <a:buNone/>
            </a:pPr>
            <a:endParaRPr lang="en-GB" dirty="0" smtClean="0">
              <a:latin typeface="Letter-join Plus 21" panose="02000505000000020003" pitchFamily="50" charset="0"/>
            </a:endParaRPr>
          </a:p>
          <a:p>
            <a:pPr>
              <a:buNone/>
            </a:pPr>
            <a:r>
              <a:rPr lang="en-GB" dirty="0" smtClean="0">
                <a:latin typeface="Letter-join Plus 21" panose="02000505000000020003" pitchFamily="50" charset="0"/>
              </a:rPr>
              <a:t>	</a:t>
            </a:r>
            <a:r>
              <a:rPr lang="en-GB" sz="3100" i="1" dirty="0" smtClean="0">
                <a:latin typeface="Letter-join Plus 21" panose="02000505000000020003" pitchFamily="50" charset="0"/>
              </a:rPr>
              <a:t>“Play is the highest form of research.” Albert Einstein</a:t>
            </a:r>
            <a:endParaRPr lang="en-GB" i="1" dirty="0" smtClean="0">
              <a:latin typeface="Letter-join Plus 21" panose="02000505000000020003" pitchFamily="50" charset="0"/>
            </a:endParaRPr>
          </a:p>
          <a:p>
            <a:pPr>
              <a:buNone/>
            </a:pPr>
            <a:endParaRPr lang="en-GB" dirty="0" smtClean="0">
              <a:latin typeface="Letter-join Plus 21" panose="02000505000000020003" pitchFamily="50" charset="0"/>
            </a:endParaRPr>
          </a:p>
          <a:p>
            <a:r>
              <a:rPr lang="en-GB" dirty="0" smtClean="0">
                <a:latin typeface="Letter-join Plus 21" panose="02000505000000020003" pitchFamily="50" charset="0"/>
              </a:rPr>
              <a:t>We want to support children to become </a:t>
            </a:r>
            <a:r>
              <a:rPr lang="en-GB" b="1" dirty="0" smtClean="0">
                <a:latin typeface="Letter-join Plus 21" panose="02000505000000020003" pitchFamily="50" charset="0"/>
              </a:rPr>
              <a:t>confident, curious learners </a:t>
            </a:r>
            <a:r>
              <a:rPr lang="en-GB" dirty="0" smtClean="0">
                <a:latin typeface="Letter-join Plus 21" panose="02000505000000020003" pitchFamily="50" charset="0"/>
              </a:rPr>
              <a:t>not bound by the constrains of adult schemas or their predecessor. We want them to be </a:t>
            </a:r>
            <a:r>
              <a:rPr lang="en-GB" b="1" dirty="0" smtClean="0">
                <a:latin typeface="Letter-join Plus 21" panose="02000505000000020003" pitchFamily="50" charset="0"/>
              </a:rPr>
              <a:t>open minded to new ways of doing things</a:t>
            </a:r>
            <a:r>
              <a:rPr lang="en-GB" dirty="0" smtClean="0">
                <a:latin typeface="Letter-join Plus 21" panose="02000505000000020003" pitchFamily="50" charset="0"/>
              </a:rPr>
              <a:t>. We cannot just prepare them for our world as it is adapting so rapidly. Things have changed so quickly in the last 30 years that we cannot predict what it will be like in another 30. We need children to be confident  that they can take on the challenges that we don’t even know about yet.</a:t>
            </a:r>
          </a:p>
          <a:p>
            <a:endParaRPr lang="en-GB" dirty="0" smtClean="0"/>
          </a:p>
          <a:p>
            <a:endParaRPr lang="en-GB" dirty="0" smtClean="0"/>
          </a:p>
          <a:p>
            <a:endParaRPr lang="en-GB" dirty="0" smtClean="0"/>
          </a:p>
        </p:txBody>
      </p:sp>
      <p:sp>
        <p:nvSpPr>
          <p:cNvPr id="3" name="Title 2"/>
          <p:cNvSpPr>
            <a:spLocks noGrp="1"/>
          </p:cNvSpPr>
          <p:nvPr>
            <p:ph type="title"/>
          </p:nvPr>
        </p:nvSpPr>
        <p:spPr/>
        <p:txBody>
          <a:bodyPr/>
          <a:lstStyle/>
          <a:p>
            <a:r>
              <a:rPr lang="en-GB" dirty="0" smtClean="0">
                <a:latin typeface="Letter-join Plus 21" panose="02000505000000020003" pitchFamily="50" charset="0"/>
              </a:rPr>
              <a:t>Our Philosophy</a:t>
            </a:r>
            <a:endParaRPr lang="en-GB" dirty="0">
              <a:latin typeface="Letter-join Plus 21" panose="02000505000000020003"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Letter-join Plus 21" panose="02000505000000020003" pitchFamily="50" charset="0"/>
              </a:rPr>
              <a:t>Catching Mistakes / Marvellous Mistakes</a:t>
            </a:r>
          </a:p>
          <a:p>
            <a:r>
              <a:rPr lang="en-GB" dirty="0" smtClean="0">
                <a:latin typeface="Letter-join Plus 21" panose="02000505000000020003" pitchFamily="50" charset="0"/>
              </a:rPr>
              <a:t>Being in ‘the pit’</a:t>
            </a:r>
          </a:p>
          <a:p>
            <a:r>
              <a:rPr lang="en-GB" dirty="0" smtClean="0">
                <a:latin typeface="Letter-join Plus 21" panose="02000505000000020003" pitchFamily="50" charset="0"/>
              </a:rPr>
              <a:t>Diving Beetles V Pond Skaters</a:t>
            </a:r>
          </a:p>
          <a:p>
            <a:r>
              <a:rPr lang="en-GB" dirty="0" smtClean="0">
                <a:latin typeface="Letter-join Plus 21" panose="02000505000000020003" pitchFamily="50" charset="0"/>
              </a:rPr>
              <a:t>Flat </a:t>
            </a:r>
            <a:r>
              <a:rPr lang="en-GB" dirty="0" err="1" smtClean="0">
                <a:latin typeface="Letter-join Plus 21" panose="02000505000000020003" pitchFamily="50" charset="0"/>
              </a:rPr>
              <a:t>Earthers</a:t>
            </a:r>
            <a:endParaRPr lang="en-GB" dirty="0" smtClean="0">
              <a:latin typeface="Letter-join Plus 21" panose="02000505000000020003" pitchFamily="50" charset="0"/>
            </a:endParaRPr>
          </a:p>
          <a:p>
            <a:r>
              <a:rPr lang="en-GB" dirty="0" smtClean="0">
                <a:latin typeface="Letter-join Plus 21" panose="02000505000000020003" pitchFamily="50" charset="0"/>
              </a:rPr>
              <a:t>The Learning Spark</a:t>
            </a:r>
          </a:p>
          <a:p>
            <a:endParaRPr lang="en-GB" dirty="0" smtClean="0"/>
          </a:p>
          <a:p>
            <a:endParaRPr lang="en-GB" dirty="0"/>
          </a:p>
        </p:txBody>
      </p:sp>
      <p:sp>
        <p:nvSpPr>
          <p:cNvPr id="3" name="Title 2"/>
          <p:cNvSpPr>
            <a:spLocks noGrp="1"/>
          </p:cNvSpPr>
          <p:nvPr>
            <p:ph type="title"/>
          </p:nvPr>
        </p:nvSpPr>
        <p:spPr/>
        <p:txBody>
          <a:bodyPr/>
          <a:lstStyle/>
          <a:p>
            <a:r>
              <a:rPr lang="en-GB" dirty="0" smtClean="0">
                <a:latin typeface="Letter-join Plus 21" panose="02000505000000020003" pitchFamily="50" charset="0"/>
              </a:rPr>
              <a:t>Learning Culture</a:t>
            </a:r>
            <a:endParaRPr lang="en-GB" dirty="0">
              <a:latin typeface="Letter-join Plus 21" panose="02000505000000020003" pitchFamily="50" charset="0"/>
            </a:endParaRPr>
          </a:p>
        </p:txBody>
      </p:sp>
      <p:pic>
        <p:nvPicPr>
          <p:cNvPr id="4" name="Picture 3" descr="diving beetle.jpg"/>
          <p:cNvPicPr>
            <a:picLocks noChangeAspect="1"/>
          </p:cNvPicPr>
          <p:nvPr/>
        </p:nvPicPr>
        <p:blipFill>
          <a:blip r:embed="rId2"/>
          <a:stretch>
            <a:fillRect/>
          </a:stretch>
        </p:blipFill>
        <p:spPr>
          <a:xfrm>
            <a:off x="3810000" y="3276600"/>
            <a:ext cx="4876800" cy="27432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Letter-join Plus 21" panose="02000505000000020003" pitchFamily="50" charset="0"/>
              </a:rPr>
              <a:t>Typical Weekly Timetable</a:t>
            </a:r>
            <a:endParaRPr lang="en-GB" dirty="0">
              <a:latin typeface="Letter-join Plus 21" panose="02000505000000020003" pitchFamily="50" charset="0"/>
            </a:endParaRPr>
          </a:p>
        </p:txBody>
      </p:sp>
      <p:pic>
        <p:nvPicPr>
          <p:cNvPr id="2" name="Picture 1"/>
          <p:cNvPicPr>
            <a:picLocks noChangeAspect="1"/>
          </p:cNvPicPr>
          <p:nvPr/>
        </p:nvPicPr>
        <p:blipFill rotWithShape="1">
          <a:blip r:embed="rId2"/>
          <a:srcRect l="21556" t="22857" r="23025" b="11428"/>
          <a:stretch/>
        </p:blipFill>
        <p:spPr>
          <a:xfrm>
            <a:off x="1028700" y="1524000"/>
            <a:ext cx="7086600" cy="472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3088091"/>
              </p:ext>
            </p:extLst>
          </p:nvPr>
        </p:nvGraphicFramePr>
        <p:xfrm>
          <a:off x="457200" y="1524001"/>
          <a:ext cx="8229600" cy="5192070"/>
        </p:xfrm>
        <a:graphic>
          <a:graphicData uri="http://schemas.openxmlformats.org/drawingml/2006/table">
            <a:tbl>
              <a:tblPr firstRow="1" bandRow="1">
                <a:tableStyleId>{616DA210-FB5B-4158-B5E0-FEB733F419BA}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55291">
                <a:tc>
                  <a:txBody>
                    <a:bodyPr/>
                    <a:lstStyle/>
                    <a:p>
                      <a:r>
                        <a:rPr lang="en-GB" sz="1800" u="sng" dirty="0" smtClean="0">
                          <a:latin typeface="Letter-join Plus 21" panose="02000505000000020003" pitchFamily="50" charset="0"/>
                        </a:rPr>
                        <a:t>Early Years Foundation Stage</a:t>
                      </a:r>
                      <a:endParaRPr lang="en-GB" sz="1800" u="sng" dirty="0">
                        <a:latin typeface="Letter-join Plus 21" panose="02000505000000020003" pitchFamily="50" charset="0"/>
                      </a:endParaRPr>
                    </a:p>
                  </a:txBody>
                  <a:tcPr/>
                </a:tc>
                <a:tc>
                  <a:txBody>
                    <a:bodyPr/>
                    <a:lstStyle/>
                    <a:p>
                      <a:r>
                        <a:rPr lang="en-GB" sz="1800" u="sng" dirty="0" smtClean="0">
                          <a:latin typeface="Letter-join Plus 21" panose="02000505000000020003" pitchFamily="50" charset="0"/>
                        </a:rPr>
                        <a:t>Year 1 National Curriculum</a:t>
                      </a:r>
                      <a:endParaRPr lang="en-GB" sz="1800" u="sng" dirty="0">
                        <a:latin typeface="Letter-join Plus 21" panose="02000505000000020003" pitchFamily="50" charset="0"/>
                      </a:endParaRPr>
                    </a:p>
                  </a:txBody>
                  <a:tcPr/>
                </a:tc>
                <a:extLst>
                  <a:ext uri="{0D108BD9-81ED-4DB2-BD59-A6C34878D82A}">
                    <a16:rowId xmlns:a16="http://schemas.microsoft.com/office/drawing/2014/main" val="10000"/>
                  </a:ext>
                </a:extLst>
              </a:tr>
              <a:tr h="321754">
                <a:tc>
                  <a:txBody>
                    <a:bodyPr/>
                    <a:lstStyle/>
                    <a:p>
                      <a:r>
                        <a:rPr lang="en-GB" sz="1400" dirty="0" smtClean="0">
                          <a:latin typeface="Letter-join Plus 21" panose="02000505000000020003" pitchFamily="50" charset="0"/>
                        </a:rPr>
                        <a:t>Personal,</a:t>
                      </a:r>
                      <a:r>
                        <a:rPr lang="en-GB" sz="1400" baseline="0" dirty="0" smtClean="0">
                          <a:latin typeface="Letter-join Plus 21" panose="02000505000000020003" pitchFamily="50" charset="0"/>
                        </a:rPr>
                        <a:t> Social and Emotional</a:t>
                      </a:r>
                      <a:endParaRPr lang="en-GB" sz="1400" dirty="0">
                        <a:latin typeface="Letter-join Plus 21" panose="02000505000000020003" pitchFamily="50" charset="0"/>
                      </a:endParaRPr>
                    </a:p>
                  </a:txBody>
                  <a:tcPr/>
                </a:tc>
                <a:tc>
                  <a:txBody>
                    <a:bodyPr/>
                    <a:lstStyle/>
                    <a:p>
                      <a:r>
                        <a:rPr lang="en-GB" sz="1400" dirty="0" smtClean="0">
                          <a:latin typeface="Letter-join Plus 21" panose="02000505000000020003" pitchFamily="50" charset="0"/>
                        </a:rPr>
                        <a:t>PSHE</a:t>
                      </a:r>
                      <a:endParaRPr lang="en-GB" sz="1400" dirty="0">
                        <a:latin typeface="Letter-join Plus 21" panose="02000505000000020003" pitchFamily="50" charset="0"/>
                      </a:endParaRPr>
                    </a:p>
                  </a:txBody>
                  <a:tcPr/>
                </a:tc>
                <a:extLst>
                  <a:ext uri="{0D108BD9-81ED-4DB2-BD59-A6C34878D82A}">
                    <a16:rowId xmlns:a16="http://schemas.microsoft.com/office/drawing/2014/main" val="10001"/>
                  </a:ext>
                </a:extLst>
              </a:tr>
              <a:tr h="321754">
                <a:tc rowSpan="2">
                  <a:txBody>
                    <a:bodyPr/>
                    <a:lstStyle/>
                    <a:p>
                      <a:r>
                        <a:rPr lang="en-GB" sz="1400" dirty="0" smtClean="0">
                          <a:latin typeface="Letter-join Plus 21" panose="02000505000000020003" pitchFamily="50" charset="0"/>
                        </a:rPr>
                        <a:t>Physical</a:t>
                      </a:r>
                      <a:r>
                        <a:rPr lang="en-GB" sz="1400" baseline="0" dirty="0" smtClean="0">
                          <a:latin typeface="Letter-join Plus 21" panose="02000505000000020003" pitchFamily="50" charset="0"/>
                        </a:rPr>
                        <a:t> Development</a:t>
                      </a:r>
                      <a:endParaRPr lang="en-GB" sz="1400" dirty="0">
                        <a:latin typeface="Letter-join Plus 21" panose="02000505000000020003" pitchFamily="50" charset="0"/>
                      </a:endParaRPr>
                    </a:p>
                  </a:txBody>
                  <a:tcPr/>
                </a:tc>
                <a:tc>
                  <a:txBody>
                    <a:bodyPr/>
                    <a:lstStyle/>
                    <a:p>
                      <a:r>
                        <a:rPr lang="en-GB" sz="1400" dirty="0" smtClean="0">
                          <a:latin typeface="Letter-join Plus 21" panose="02000505000000020003" pitchFamily="50" charset="0"/>
                        </a:rPr>
                        <a:t>PE</a:t>
                      </a:r>
                      <a:endParaRPr lang="en-GB" sz="1400" dirty="0">
                        <a:latin typeface="Letter-join Plus 21" panose="02000505000000020003" pitchFamily="50" charset="0"/>
                      </a:endParaRPr>
                    </a:p>
                  </a:txBody>
                  <a:tcPr/>
                </a:tc>
                <a:extLst>
                  <a:ext uri="{0D108BD9-81ED-4DB2-BD59-A6C34878D82A}">
                    <a16:rowId xmlns:a16="http://schemas.microsoft.com/office/drawing/2014/main" val="10002"/>
                  </a:ext>
                </a:extLst>
              </a:tr>
              <a:tr h="321754">
                <a:tc vMerge="1">
                  <a:txBody>
                    <a:bodyPr/>
                    <a:lstStyle/>
                    <a:p>
                      <a:endParaRPr lang="en-GB" sz="1600" dirty="0"/>
                    </a:p>
                  </a:txBody>
                  <a:tcPr/>
                </a:tc>
                <a:tc>
                  <a:txBody>
                    <a:bodyPr/>
                    <a:lstStyle/>
                    <a:p>
                      <a:r>
                        <a:rPr lang="en-GB" sz="1400" dirty="0" smtClean="0">
                          <a:latin typeface="Letter-join Plus 21" panose="02000505000000020003" pitchFamily="50" charset="0"/>
                        </a:rPr>
                        <a:t>SRE</a:t>
                      </a:r>
                      <a:r>
                        <a:rPr lang="en-GB" sz="1400" baseline="0" dirty="0" smtClean="0">
                          <a:latin typeface="Letter-join Plus 21" panose="02000505000000020003" pitchFamily="50" charset="0"/>
                        </a:rPr>
                        <a:t> (sex, relationships and education)</a:t>
                      </a:r>
                      <a:endParaRPr lang="en-GB" sz="1400" dirty="0">
                        <a:latin typeface="Letter-join Plus 21" panose="02000505000000020003" pitchFamily="50" charset="0"/>
                      </a:endParaRPr>
                    </a:p>
                  </a:txBody>
                  <a:tcPr/>
                </a:tc>
                <a:extLst>
                  <a:ext uri="{0D108BD9-81ED-4DB2-BD59-A6C34878D82A}">
                    <a16:rowId xmlns:a16="http://schemas.microsoft.com/office/drawing/2014/main" val="10003"/>
                  </a:ext>
                </a:extLst>
              </a:tr>
              <a:tr h="321754">
                <a:tc>
                  <a:txBody>
                    <a:bodyPr/>
                    <a:lstStyle/>
                    <a:p>
                      <a:r>
                        <a:rPr lang="en-GB" sz="1400" dirty="0" smtClean="0">
                          <a:latin typeface="Letter-join Plus 21" panose="02000505000000020003" pitchFamily="50" charset="0"/>
                        </a:rPr>
                        <a:t>Communication and Language</a:t>
                      </a:r>
                      <a:endParaRPr lang="en-GB" sz="1400" dirty="0">
                        <a:latin typeface="Letter-join Plus 21" panose="02000505000000020003" pitchFamily="50" charset="0"/>
                      </a:endParaRPr>
                    </a:p>
                  </a:txBody>
                  <a:tcPr/>
                </a:tc>
                <a:tc rowSpan="2">
                  <a:txBody>
                    <a:bodyPr/>
                    <a:lstStyle/>
                    <a:p>
                      <a:r>
                        <a:rPr lang="en-GB" sz="1400" dirty="0" smtClean="0">
                          <a:latin typeface="Letter-join Plus 21" panose="02000505000000020003" pitchFamily="50" charset="0"/>
                        </a:rPr>
                        <a:t>English</a:t>
                      </a:r>
                      <a:endParaRPr lang="en-GB" sz="1400" dirty="0">
                        <a:latin typeface="Letter-join Plus 21" panose="02000505000000020003" pitchFamily="50" charset="0"/>
                      </a:endParaRPr>
                    </a:p>
                  </a:txBody>
                  <a:tcPr/>
                </a:tc>
                <a:extLst>
                  <a:ext uri="{0D108BD9-81ED-4DB2-BD59-A6C34878D82A}">
                    <a16:rowId xmlns:a16="http://schemas.microsoft.com/office/drawing/2014/main" val="10004"/>
                  </a:ext>
                </a:extLst>
              </a:tr>
              <a:tr h="321754">
                <a:tc>
                  <a:txBody>
                    <a:bodyPr/>
                    <a:lstStyle/>
                    <a:p>
                      <a:r>
                        <a:rPr lang="en-GB" sz="1400" dirty="0" smtClean="0">
                          <a:latin typeface="Letter-join Plus 21" panose="02000505000000020003" pitchFamily="50" charset="0"/>
                        </a:rPr>
                        <a:t>Literacy</a:t>
                      </a:r>
                      <a:endParaRPr lang="en-GB" sz="1400" dirty="0">
                        <a:latin typeface="Letter-join Plus 21" panose="02000505000000020003" pitchFamily="50" charset="0"/>
                      </a:endParaRPr>
                    </a:p>
                  </a:txBody>
                  <a:tcPr/>
                </a:tc>
                <a:tc vMerge="1">
                  <a:txBody>
                    <a:bodyPr/>
                    <a:lstStyle/>
                    <a:p>
                      <a:endParaRPr lang="en-GB" sz="1600" dirty="0"/>
                    </a:p>
                  </a:txBody>
                  <a:tcPr/>
                </a:tc>
                <a:extLst>
                  <a:ext uri="{0D108BD9-81ED-4DB2-BD59-A6C34878D82A}">
                    <a16:rowId xmlns:a16="http://schemas.microsoft.com/office/drawing/2014/main" val="10005"/>
                  </a:ext>
                </a:extLst>
              </a:tr>
              <a:tr h="321754">
                <a:tc>
                  <a:txBody>
                    <a:bodyPr/>
                    <a:lstStyle/>
                    <a:p>
                      <a:r>
                        <a:rPr lang="en-GB" sz="1400" dirty="0" smtClean="0">
                          <a:latin typeface="Letter-join Plus 21" panose="02000505000000020003" pitchFamily="50" charset="0"/>
                        </a:rPr>
                        <a:t>Mathematics</a:t>
                      </a:r>
                      <a:endParaRPr lang="en-GB" sz="1400" dirty="0">
                        <a:latin typeface="Letter-join Plus 21" panose="02000505000000020003" pitchFamily="50" charset="0"/>
                      </a:endParaRPr>
                    </a:p>
                  </a:txBody>
                  <a:tcPr/>
                </a:tc>
                <a:tc>
                  <a:txBody>
                    <a:bodyPr/>
                    <a:lstStyle/>
                    <a:p>
                      <a:r>
                        <a:rPr lang="en-GB" sz="1400" dirty="0" smtClean="0">
                          <a:latin typeface="Letter-join Plus 21" panose="02000505000000020003" pitchFamily="50" charset="0"/>
                        </a:rPr>
                        <a:t>Mathematics</a:t>
                      </a:r>
                      <a:endParaRPr lang="en-GB" sz="1400" dirty="0">
                        <a:latin typeface="Letter-join Plus 21" panose="02000505000000020003" pitchFamily="50" charset="0"/>
                      </a:endParaRPr>
                    </a:p>
                  </a:txBody>
                  <a:tcPr/>
                </a:tc>
                <a:extLst>
                  <a:ext uri="{0D108BD9-81ED-4DB2-BD59-A6C34878D82A}">
                    <a16:rowId xmlns:a16="http://schemas.microsoft.com/office/drawing/2014/main" val="10006"/>
                  </a:ext>
                </a:extLst>
              </a:tr>
              <a:tr h="321754">
                <a:tc rowSpan="3">
                  <a:txBody>
                    <a:bodyPr/>
                    <a:lstStyle/>
                    <a:p>
                      <a:r>
                        <a:rPr lang="en-GB" sz="1400" dirty="0" smtClean="0">
                          <a:latin typeface="Letter-join Plus 21" panose="02000505000000020003" pitchFamily="50" charset="0"/>
                        </a:rPr>
                        <a:t>Expressive Art and Design</a:t>
                      </a:r>
                      <a:endParaRPr lang="en-GB" sz="1400" dirty="0">
                        <a:latin typeface="Letter-join Plus 21" panose="02000505000000020003" pitchFamily="50" charset="0"/>
                      </a:endParaRPr>
                    </a:p>
                  </a:txBody>
                  <a:tcPr/>
                </a:tc>
                <a:tc>
                  <a:txBody>
                    <a:bodyPr/>
                    <a:lstStyle/>
                    <a:p>
                      <a:r>
                        <a:rPr lang="en-GB" sz="1400" dirty="0" smtClean="0">
                          <a:latin typeface="Letter-join Plus 21" panose="02000505000000020003" pitchFamily="50" charset="0"/>
                        </a:rPr>
                        <a:t>Music</a:t>
                      </a:r>
                      <a:endParaRPr lang="en-GB" sz="1400" dirty="0">
                        <a:latin typeface="Letter-join Plus 21" panose="02000505000000020003" pitchFamily="50" charset="0"/>
                      </a:endParaRPr>
                    </a:p>
                  </a:txBody>
                  <a:tcPr/>
                </a:tc>
                <a:extLst>
                  <a:ext uri="{0D108BD9-81ED-4DB2-BD59-A6C34878D82A}">
                    <a16:rowId xmlns:a16="http://schemas.microsoft.com/office/drawing/2014/main" val="10007"/>
                  </a:ext>
                </a:extLst>
              </a:tr>
              <a:tr h="321754">
                <a:tc vMerge="1">
                  <a:txBody>
                    <a:bodyPr/>
                    <a:lstStyle/>
                    <a:p>
                      <a:endParaRPr lang="en-GB" sz="1600" dirty="0"/>
                    </a:p>
                  </a:txBody>
                  <a:tcPr/>
                </a:tc>
                <a:tc>
                  <a:txBody>
                    <a:bodyPr/>
                    <a:lstStyle/>
                    <a:p>
                      <a:r>
                        <a:rPr lang="en-GB" sz="1400" dirty="0" smtClean="0">
                          <a:latin typeface="Letter-join Plus 21" panose="02000505000000020003" pitchFamily="50" charset="0"/>
                        </a:rPr>
                        <a:t>Art</a:t>
                      </a:r>
                      <a:endParaRPr lang="en-GB" sz="1400" dirty="0">
                        <a:latin typeface="Letter-join Plus 21" panose="02000505000000020003" pitchFamily="50" charset="0"/>
                      </a:endParaRPr>
                    </a:p>
                  </a:txBody>
                  <a:tcPr/>
                </a:tc>
                <a:extLst>
                  <a:ext uri="{0D108BD9-81ED-4DB2-BD59-A6C34878D82A}">
                    <a16:rowId xmlns:a16="http://schemas.microsoft.com/office/drawing/2014/main" val="10008"/>
                  </a:ext>
                </a:extLst>
              </a:tr>
              <a:tr h="321754">
                <a:tc vMerge="1">
                  <a:txBody>
                    <a:bodyPr/>
                    <a:lstStyle/>
                    <a:p>
                      <a:endParaRPr lang="en-GB" sz="1600" dirty="0"/>
                    </a:p>
                  </a:txBody>
                  <a:tcPr/>
                </a:tc>
                <a:tc>
                  <a:txBody>
                    <a:bodyPr/>
                    <a:lstStyle/>
                    <a:p>
                      <a:r>
                        <a:rPr lang="en-GB" sz="1400" dirty="0" smtClean="0">
                          <a:latin typeface="Letter-join Plus 21" panose="02000505000000020003" pitchFamily="50" charset="0"/>
                        </a:rPr>
                        <a:t>Design Technology</a:t>
                      </a:r>
                      <a:endParaRPr lang="en-GB" sz="1400" dirty="0">
                        <a:latin typeface="Letter-join Plus 21" panose="02000505000000020003" pitchFamily="50" charset="0"/>
                      </a:endParaRPr>
                    </a:p>
                  </a:txBody>
                  <a:tcPr/>
                </a:tc>
                <a:extLst>
                  <a:ext uri="{0D108BD9-81ED-4DB2-BD59-A6C34878D82A}">
                    <a16:rowId xmlns:a16="http://schemas.microsoft.com/office/drawing/2014/main" val="10009"/>
                  </a:ext>
                </a:extLst>
              </a:tr>
              <a:tr h="321754">
                <a:tc rowSpan="6">
                  <a:txBody>
                    <a:bodyPr/>
                    <a:lstStyle/>
                    <a:p>
                      <a:r>
                        <a:rPr lang="en-GB" sz="1400" dirty="0" smtClean="0">
                          <a:latin typeface="Letter-join Plus 21" panose="02000505000000020003" pitchFamily="50" charset="0"/>
                        </a:rPr>
                        <a:t>Understanding the World</a:t>
                      </a:r>
                      <a:endParaRPr lang="en-GB" sz="1400" dirty="0">
                        <a:latin typeface="Letter-join Plus 21" panose="02000505000000020003" pitchFamily="50" charset="0"/>
                      </a:endParaRPr>
                    </a:p>
                  </a:txBody>
                  <a:tcPr/>
                </a:tc>
                <a:tc>
                  <a:txBody>
                    <a:bodyPr/>
                    <a:lstStyle/>
                    <a:p>
                      <a:r>
                        <a:rPr lang="en-GB" sz="1400" dirty="0" smtClean="0">
                          <a:latin typeface="Letter-join Plus 21" panose="02000505000000020003" pitchFamily="50" charset="0"/>
                        </a:rPr>
                        <a:t>Geography</a:t>
                      </a:r>
                      <a:endParaRPr lang="en-GB" sz="1400" dirty="0">
                        <a:latin typeface="Letter-join Plus 21" panose="02000505000000020003" pitchFamily="50" charset="0"/>
                      </a:endParaRPr>
                    </a:p>
                  </a:txBody>
                  <a:tcPr/>
                </a:tc>
                <a:extLst>
                  <a:ext uri="{0D108BD9-81ED-4DB2-BD59-A6C34878D82A}">
                    <a16:rowId xmlns:a16="http://schemas.microsoft.com/office/drawing/2014/main" val="10010"/>
                  </a:ext>
                </a:extLst>
              </a:tr>
              <a:tr h="321754">
                <a:tc vMerge="1">
                  <a:txBody>
                    <a:bodyPr/>
                    <a:lstStyle/>
                    <a:p>
                      <a:endParaRPr lang="en-GB" sz="1600" dirty="0"/>
                    </a:p>
                  </a:txBody>
                  <a:tcPr/>
                </a:tc>
                <a:tc>
                  <a:txBody>
                    <a:bodyPr/>
                    <a:lstStyle/>
                    <a:p>
                      <a:r>
                        <a:rPr lang="en-GB" sz="1400" dirty="0" smtClean="0">
                          <a:latin typeface="Letter-join Plus 21" panose="02000505000000020003" pitchFamily="50" charset="0"/>
                        </a:rPr>
                        <a:t>History</a:t>
                      </a:r>
                      <a:endParaRPr lang="en-GB" sz="1400" dirty="0">
                        <a:latin typeface="Letter-join Plus 21" panose="02000505000000020003" pitchFamily="50" charset="0"/>
                      </a:endParaRPr>
                    </a:p>
                  </a:txBody>
                  <a:tcPr/>
                </a:tc>
                <a:extLst>
                  <a:ext uri="{0D108BD9-81ED-4DB2-BD59-A6C34878D82A}">
                    <a16:rowId xmlns:a16="http://schemas.microsoft.com/office/drawing/2014/main" val="10011"/>
                  </a:ext>
                </a:extLst>
              </a:tr>
              <a:tr h="321754">
                <a:tc vMerge="1">
                  <a:txBody>
                    <a:bodyPr/>
                    <a:lstStyle/>
                    <a:p>
                      <a:endParaRPr lang="en-GB" sz="1600" dirty="0"/>
                    </a:p>
                  </a:txBody>
                  <a:tcPr/>
                </a:tc>
                <a:tc>
                  <a:txBody>
                    <a:bodyPr/>
                    <a:lstStyle/>
                    <a:p>
                      <a:r>
                        <a:rPr lang="en-GB" sz="1400" dirty="0" smtClean="0">
                          <a:latin typeface="Letter-join Plus 21" panose="02000505000000020003" pitchFamily="50" charset="0"/>
                        </a:rPr>
                        <a:t>RE</a:t>
                      </a:r>
                      <a:endParaRPr lang="en-GB" sz="1400" dirty="0">
                        <a:latin typeface="Letter-join Plus 21" panose="02000505000000020003" pitchFamily="50" charset="0"/>
                      </a:endParaRPr>
                    </a:p>
                  </a:txBody>
                  <a:tcPr/>
                </a:tc>
                <a:extLst>
                  <a:ext uri="{0D108BD9-81ED-4DB2-BD59-A6C34878D82A}">
                    <a16:rowId xmlns:a16="http://schemas.microsoft.com/office/drawing/2014/main" val="10012"/>
                  </a:ext>
                </a:extLst>
              </a:tr>
              <a:tr h="321754">
                <a:tc vMerge="1">
                  <a:txBody>
                    <a:bodyPr/>
                    <a:lstStyle/>
                    <a:p>
                      <a:endParaRPr lang="en-GB" sz="1600" dirty="0"/>
                    </a:p>
                  </a:txBody>
                  <a:tcPr/>
                </a:tc>
                <a:tc>
                  <a:txBody>
                    <a:bodyPr/>
                    <a:lstStyle/>
                    <a:p>
                      <a:r>
                        <a:rPr lang="en-GB" sz="1400" dirty="0" smtClean="0">
                          <a:latin typeface="Letter-join Plus 21" panose="02000505000000020003" pitchFamily="50" charset="0"/>
                        </a:rPr>
                        <a:t>Computing</a:t>
                      </a:r>
                      <a:endParaRPr lang="en-GB" sz="1400" dirty="0">
                        <a:latin typeface="Letter-join Plus 21" panose="02000505000000020003" pitchFamily="50" charset="0"/>
                      </a:endParaRPr>
                    </a:p>
                  </a:txBody>
                  <a:tcPr/>
                </a:tc>
                <a:extLst>
                  <a:ext uri="{0D108BD9-81ED-4DB2-BD59-A6C34878D82A}">
                    <a16:rowId xmlns:a16="http://schemas.microsoft.com/office/drawing/2014/main" val="10013"/>
                  </a:ext>
                </a:extLst>
              </a:tr>
              <a:tr h="321754">
                <a:tc vMerge="1">
                  <a:txBody>
                    <a:bodyPr/>
                    <a:lstStyle/>
                    <a:p>
                      <a:endParaRPr lang="en-GB" sz="1600" dirty="0"/>
                    </a:p>
                  </a:txBody>
                  <a:tcPr/>
                </a:tc>
                <a:tc>
                  <a:txBody>
                    <a:bodyPr/>
                    <a:lstStyle/>
                    <a:p>
                      <a:r>
                        <a:rPr lang="en-GB" sz="1400" dirty="0" smtClean="0">
                          <a:latin typeface="Letter-join Plus 21" panose="02000505000000020003" pitchFamily="50" charset="0"/>
                        </a:rPr>
                        <a:t>Science</a:t>
                      </a:r>
                      <a:endParaRPr lang="en-GB" sz="1400" dirty="0">
                        <a:latin typeface="Letter-join Plus 21" panose="02000505000000020003" pitchFamily="50" charset="0"/>
                      </a:endParaRPr>
                    </a:p>
                  </a:txBody>
                  <a:tcPr/>
                </a:tc>
                <a:extLst>
                  <a:ext uri="{0D108BD9-81ED-4DB2-BD59-A6C34878D82A}">
                    <a16:rowId xmlns:a16="http://schemas.microsoft.com/office/drawing/2014/main" val="10014"/>
                  </a:ext>
                </a:extLst>
              </a:tr>
              <a:tr h="321754">
                <a:tc vMerge="1">
                  <a:txBody>
                    <a:bodyPr/>
                    <a:lstStyle/>
                    <a:p>
                      <a:endParaRPr lang="en-GB" sz="1600" dirty="0"/>
                    </a:p>
                  </a:txBody>
                  <a:tcPr/>
                </a:tc>
                <a:tc>
                  <a:txBody>
                    <a:bodyPr/>
                    <a:lstStyle/>
                    <a:p>
                      <a:r>
                        <a:rPr lang="en-GB" sz="1400" dirty="0" smtClean="0">
                          <a:latin typeface="Letter-join Plus 21" panose="02000505000000020003" pitchFamily="50" charset="0"/>
                        </a:rPr>
                        <a:t>French</a:t>
                      </a:r>
                      <a:endParaRPr lang="en-GB" sz="1400" dirty="0">
                        <a:latin typeface="Letter-join Plus 21" panose="02000505000000020003" pitchFamily="50" charset="0"/>
                      </a:endParaRPr>
                    </a:p>
                  </a:txBody>
                  <a:tcPr/>
                </a:tc>
                <a:extLst>
                  <a:ext uri="{0D108BD9-81ED-4DB2-BD59-A6C34878D82A}">
                    <a16:rowId xmlns:a16="http://schemas.microsoft.com/office/drawing/2014/main" val="10015"/>
                  </a:ext>
                </a:extLst>
              </a:tr>
            </a:tbl>
          </a:graphicData>
        </a:graphic>
      </p:graphicFrame>
      <p:sp>
        <p:nvSpPr>
          <p:cNvPr id="3" name="Title 2"/>
          <p:cNvSpPr>
            <a:spLocks noGrp="1"/>
          </p:cNvSpPr>
          <p:nvPr>
            <p:ph type="title"/>
          </p:nvPr>
        </p:nvSpPr>
        <p:spPr/>
        <p:txBody>
          <a:bodyPr/>
          <a:lstStyle/>
          <a:p>
            <a:r>
              <a:rPr lang="en-GB" dirty="0" smtClean="0">
                <a:latin typeface="Letter-join Plus 21" panose="02000505000000020003" pitchFamily="50" charset="0"/>
              </a:rPr>
              <a:t>Coordinating Two Curriculums</a:t>
            </a:r>
            <a:endParaRPr lang="en-GB" dirty="0">
              <a:latin typeface="Letter-join Plus 21" panose="02000505000000020003"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Letter-join Plus 21" panose="02000505000000020003" pitchFamily="50" charset="0"/>
              </a:rPr>
              <a:t>School Uniform</a:t>
            </a:r>
            <a:endParaRPr lang="en-GB" dirty="0">
              <a:latin typeface="Letter-join Plus 21" panose="02000505000000020003" pitchFamily="50" charset="0"/>
            </a:endParaRPr>
          </a:p>
        </p:txBody>
      </p:sp>
      <p:sp>
        <p:nvSpPr>
          <p:cNvPr id="7" name="Content Placeholder 6"/>
          <p:cNvSpPr>
            <a:spLocks noGrp="1"/>
          </p:cNvSpPr>
          <p:nvPr>
            <p:ph idx="1"/>
          </p:nvPr>
        </p:nvSpPr>
        <p:spPr>
          <a:xfrm>
            <a:off x="381000" y="1219200"/>
            <a:ext cx="8763000" cy="5410200"/>
          </a:xfrm>
        </p:spPr>
        <p:txBody>
          <a:bodyPr>
            <a:noAutofit/>
          </a:bodyPr>
          <a:lstStyle/>
          <a:p>
            <a:r>
              <a:rPr lang="en-GB" sz="1700" dirty="0" smtClean="0">
                <a:latin typeface="Letter-join Plus 21" panose="02000505000000020003" pitchFamily="50" charset="0"/>
              </a:rPr>
              <a:t>Correct school uniform</a:t>
            </a:r>
          </a:p>
          <a:p>
            <a:pPr>
              <a:buNone/>
            </a:pPr>
            <a:r>
              <a:rPr lang="en-GB" sz="1700" dirty="0" smtClean="0">
                <a:latin typeface="Letter-join Plus 21" panose="02000505000000020003" pitchFamily="50" charset="0"/>
              </a:rPr>
              <a:t>-royal blue sweatshirt</a:t>
            </a:r>
          </a:p>
          <a:p>
            <a:pPr>
              <a:buNone/>
            </a:pPr>
            <a:r>
              <a:rPr lang="en-GB" sz="1700" dirty="0" smtClean="0">
                <a:latin typeface="Letter-join Plus 21" panose="02000505000000020003" pitchFamily="50" charset="0"/>
              </a:rPr>
              <a:t>-grey or black trousers/shorts or skirts,</a:t>
            </a:r>
          </a:p>
          <a:p>
            <a:pPr>
              <a:buNone/>
            </a:pPr>
            <a:r>
              <a:rPr lang="en-GB" sz="1700" dirty="0" smtClean="0">
                <a:latin typeface="Letter-join Plus 21" panose="02000505000000020003" pitchFamily="50" charset="0"/>
              </a:rPr>
              <a:t>-white polo shirt </a:t>
            </a:r>
          </a:p>
          <a:p>
            <a:pPr>
              <a:buNone/>
            </a:pPr>
            <a:r>
              <a:rPr lang="en-GB" sz="1700" dirty="0" smtClean="0">
                <a:latin typeface="Letter-join Plus 21" panose="02000505000000020003" pitchFamily="50" charset="0"/>
              </a:rPr>
              <a:t>(In the summer there is the option of blue and white checked dresses .)</a:t>
            </a:r>
          </a:p>
          <a:p>
            <a:r>
              <a:rPr lang="en-GB" sz="1700" dirty="0" smtClean="0">
                <a:latin typeface="Letter-join Plus 21" panose="02000505000000020003" pitchFamily="50" charset="0"/>
              </a:rPr>
              <a:t>Suitable PE kit </a:t>
            </a:r>
          </a:p>
          <a:p>
            <a:pPr>
              <a:buNone/>
            </a:pPr>
            <a:r>
              <a:rPr lang="en-GB" sz="1700" dirty="0" smtClean="0">
                <a:latin typeface="Letter-join Plus 21" panose="02000505000000020003" pitchFamily="50" charset="0"/>
              </a:rPr>
              <a:t>-sky blue t-shirt</a:t>
            </a:r>
          </a:p>
          <a:p>
            <a:pPr>
              <a:buNone/>
            </a:pPr>
            <a:r>
              <a:rPr lang="en-GB" sz="1700" dirty="0" smtClean="0">
                <a:latin typeface="Letter-join Plus 21" panose="02000505000000020003" pitchFamily="50" charset="0"/>
              </a:rPr>
              <a:t>-plain black shorts</a:t>
            </a:r>
          </a:p>
          <a:p>
            <a:pPr>
              <a:buNone/>
            </a:pPr>
            <a:r>
              <a:rPr lang="en-GB" sz="1700" dirty="0" smtClean="0">
                <a:latin typeface="Letter-join Plus 21" panose="02000505000000020003" pitchFamily="50" charset="0"/>
              </a:rPr>
              <a:t>-plain black jogging bottoms (for cold weather sports outdoors)</a:t>
            </a:r>
          </a:p>
          <a:p>
            <a:pPr>
              <a:buNone/>
            </a:pPr>
            <a:r>
              <a:rPr lang="en-GB" sz="1700" dirty="0" smtClean="0">
                <a:latin typeface="Letter-join Plus 21" panose="02000505000000020003" pitchFamily="50" charset="0"/>
              </a:rPr>
              <a:t>-plain black sweatshirt (for cold weather sports outdoors)</a:t>
            </a:r>
          </a:p>
          <a:p>
            <a:pPr>
              <a:buNone/>
            </a:pPr>
            <a:r>
              <a:rPr lang="en-GB" sz="1700" dirty="0" smtClean="0">
                <a:latin typeface="Letter-join Plus 21" panose="02000505000000020003" pitchFamily="50" charset="0"/>
              </a:rPr>
              <a:t>-pair of comfortable sports trainers which can be tightly fastened and support their ankles</a:t>
            </a:r>
          </a:p>
          <a:p>
            <a:r>
              <a:rPr lang="en-GB" sz="1700" dirty="0" smtClean="0">
                <a:latin typeface="Letter-join Plus 21" panose="02000505000000020003" pitchFamily="50" charset="0"/>
              </a:rPr>
              <a:t>All weather coat</a:t>
            </a:r>
          </a:p>
          <a:p>
            <a:r>
              <a:rPr lang="en-GB" sz="1700" dirty="0" smtClean="0">
                <a:latin typeface="Letter-join Plus 21" panose="02000505000000020003" pitchFamily="50" charset="0"/>
              </a:rPr>
              <a:t>Book bag</a:t>
            </a:r>
          </a:p>
          <a:p>
            <a:r>
              <a:rPr lang="en-GB" sz="1700" dirty="0" smtClean="0">
                <a:latin typeface="Letter-join Plus 21" panose="02000505000000020003" pitchFamily="50" charset="0"/>
              </a:rPr>
              <a:t>Water bottle</a:t>
            </a:r>
          </a:p>
          <a:p>
            <a:r>
              <a:rPr lang="en-GB" sz="1700" dirty="0" smtClean="0">
                <a:latin typeface="Letter-join Plus 21" panose="02000505000000020003" pitchFamily="50" charset="0"/>
              </a:rPr>
              <a:t>Full stomach</a:t>
            </a:r>
          </a:p>
          <a:p>
            <a:r>
              <a:rPr lang="en-GB" sz="1700" dirty="0" smtClean="0">
                <a:latin typeface="Letter-join Plus 21" panose="02000505000000020003" pitchFamily="50" charset="0"/>
              </a:rPr>
              <a:t>Plenty of sleep</a:t>
            </a:r>
            <a:endParaRPr lang="en-GB" sz="1700" dirty="0">
              <a:latin typeface="Letter-join Plus 21" panose="02000505000000020003" pitchFamily="5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dirty="0" smtClean="0">
                <a:latin typeface="Letter-join Plus 21" panose="02000505000000020003" pitchFamily="50" charset="0"/>
              </a:rPr>
              <a:t>Topic Webs are produced each half term to inform </a:t>
            </a:r>
            <a:r>
              <a:rPr lang="en-GB" dirty="0" smtClean="0">
                <a:latin typeface="Letter-join Plus 21" panose="02000505000000020003" pitchFamily="50" charset="0"/>
              </a:rPr>
              <a:t>you, </a:t>
            </a:r>
            <a:r>
              <a:rPr lang="en-GB" dirty="0" smtClean="0">
                <a:latin typeface="Letter-join Plus 21" panose="02000505000000020003" pitchFamily="50" charset="0"/>
              </a:rPr>
              <a:t>and your </a:t>
            </a:r>
            <a:r>
              <a:rPr lang="en-GB" dirty="0" smtClean="0">
                <a:latin typeface="Letter-join Plus 21" panose="02000505000000020003" pitchFamily="50" charset="0"/>
              </a:rPr>
              <a:t>child, </a:t>
            </a:r>
            <a:r>
              <a:rPr lang="en-GB" dirty="0" smtClean="0">
                <a:latin typeface="Letter-join Plus 21" panose="02000505000000020003" pitchFamily="50" charset="0"/>
              </a:rPr>
              <a:t>about our learning adventure.</a:t>
            </a:r>
            <a:endParaRPr lang="en-GB" dirty="0">
              <a:latin typeface="Letter-join Plus 21" panose="02000505000000020003" pitchFamily="50" charset="0"/>
            </a:endParaRPr>
          </a:p>
        </p:txBody>
      </p:sp>
      <p:sp>
        <p:nvSpPr>
          <p:cNvPr id="3" name="Title 2"/>
          <p:cNvSpPr>
            <a:spLocks noGrp="1"/>
          </p:cNvSpPr>
          <p:nvPr>
            <p:ph type="title"/>
          </p:nvPr>
        </p:nvSpPr>
        <p:spPr/>
        <p:txBody>
          <a:bodyPr/>
          <a:lstStyle/>
          <a:p>
            <a:r>
              <a:rPr lang="en-GB" dirty="0" smtClean="0">
                <a:latin typeface="Letter-join Plus 21" panose="02000505000000020003" pitchFamily="50" charset="0"/>
              </a:rPr>
              <a:t>Topic Webs</a:t>
            </a:r>
            <a:endParaRPr lang="en-GB" dirty="0">
              <a:latin typeface="Letter-join Plus 21" panose="02000505000000020003" pitchFamily="50" charset="0"/>
            </a:endParaRPr>
          </a:p>
        </p:txBody>
      </p:sp>
      <p:pic>
        <p:nvPicPr>
          <p:cNvPr id="3074" name="Picture 2"/>
          <p:cNvPicPr>
            <a:picLocks noChangeAspect="1" noChangeArrowheads="1"/>
          </p:cNvPicPr>
          <p:nvPr/>
        </p:nvPicPr>
        <p:blipFill>
          <a:blip r:embed="rId2"/>
          <a:srcRect l="37482" t="17708" r="15080" b="22917"/>
          <a:stretch>
            <a:fillRect/>
          </a:stretch>
        </p:blipFill>
        <p:spPr bwMode="auto">
          <a:xfrm>
            <a:off x="381001" y="2743200"/>
            <a:ext cx="4191000" cy="294922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37701" t="18750" r="14861" b="21875"/>
          <a:stretch>
            <a:fillRect/>
          </a:stretch>
        </p:blipFill>
        <p:spPr bwMode="auto">
          <a:xfrm>
            <a:off x="4648200" y="2743200"/>
            <a:ext cx="4223084" cy="2971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070" y="480831"/>
            <a:ext cx="5567303" cy="1446550"/>
          </a:xfrm>
          <a:prstGeom prst="rect">
            <a:avLst/>
          </a:prstGeom>
          <a:noFill/>
        </p:spPr>
        <p:txBody>
          <a:bodyPr wrap="square" rtlCol="0">
            <a:spAutoFit/>
          </a:bodyPr>
          <a:lstStyle/>
          <a:p>
            <a:pPr algn="ctr"/>
            <a:r>
              <a:rPr lang="en-GB" sz="4400" dirty="0" smtClean="0">
                <a:latin typeface="Letter-join Plus 21" panose="02000505000000020003" pitchFamily="50" charset="0"/>
                <a:cs typeface="Calibri" panose="020F0502020204030204" pitchFamily="34" charset="0"/>
              </a:rPr>
              <a:t>Imagine You Had To Grow A Brain…</a:t>
            </a:r>
            <a:endParaRPr lang="en-US" sz="4400" dirty="0">
              <a:latin typeface="Letter-join Plus 21" panose="02000505000000020003" pitchFamily="50" charset="0"/>
              <a:cs typeface="Calibri" panose="020F0502020204030204" pitchFamily="34" charset="0"/>
            </a:endParaRPr>
          </a:p>
        </p:txBody>
      </p:sp>
      <p:pic>
        <p:nvPicPr>
          <p:cNvPr id="3" name="Picture 2"/>
          <p:cNvPicPr>
            <a:picLocks noChangeAspect="1"/>
          </p:cNvPicPr>
          <p:nvPr/>
        </p:nvPicPr>
        <p:blipFill>
          <a:blip r:embed="rId3" cstate="print"/>
          <a:stretch>
            <a:fillRect/>
          </a:stretch>
        </p:blipFill>
        <p:spPr>
          <a:xfrm>
            <a:off x="2362200" y="1905000"/>
            <a:ext cx="4343400" cy="4655412"/>
          </a:xfrm>
          <a:prstGeom prst="rect">
            <a:avLst/>
          </a:prstGeom>
          <a:effectLst>
            <a:softEdge rad="292100"/>
          </a:effectLst>
        </p:spPr>
      </p:pic>
    </p:spTree>
    <p:extLst>
      <p:ext uri="{BB962C8B-B14F-4D97-AF65-F5344CB8AC3E}">
        <p14:creationId xmlns:p14="http://schemas.microsoft.com/office/powerpoint/2010/main" val="491367951"/>
      </p:ext>
    </p:extLst>
  </p:cSld>
  <p:clrMapOvr>
    <a:masterClrMapping/>
  </p:clrMapOvr>
  <mc:AlternateContent xmlns:mc="http://schemas.openxmlformats.org/markup-compatibility/2006" xmlns:p14="http://schemas.microsoft.com/office/powerpoint/2010/main">
    <mc:Choice Requires="p14">
      <p:transition spd="slow" p14:dur="4250">
        <p:fad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6D97CF643F3B4C891E455C3E198E43" ma:contentTypeVersion="6" ma:contentTypeDescription="Create a new document." ma:contentTypeScope="" ma:versionID="42ff8ed8a143c94ea8f8b976cf132630">
  <xsd:schema xmlns:xsd="http://www.w3.org/2001/XMLSchema" xmlns:xs="http://www.w3.org/2001/XMLSchema" xmlns:p="http://schemas.microsoft.com/office/2006/metadata/properties" xmlns:ns2="692d04be-0bf4-4e6c-bcaa-e0edf3ef3441" targetNamespace="http://schemas.microsoft.com/office/2006/metadata/properties" ma:root="true" ma:fieldsID="41ce3cbcafbaec3909c12a4c87416ac3" ns2:_="">
    <xsd:import namespace="692d04be-0bf4-4e6c-bcaa-e0edf3ef34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d04be-0bf4-4e6c-bcaa-e0edf3ef3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92A4B4-D7AE-4E20-8686-4173F2F77B31}"/>
</file>

<file path=customXml/itemProps2.xml><?xml version="1.0" encoding="utf-8"?>
<ds:datastoreItem xmlns:ds="http://schemas.openxmlformats.org/officeDocument/2006/customXml" ds:itemID="{2A94C40C-23A3-4EA9-918C-9145BB97A0E4}"/>
</file>

<file path=customXml/itemProps3.xml><?xml version="1.0" encoding="utf-8"?>
<ds:datastoreItem xmlns:ds="http://schemas.openxmlformats.org/officeDocument/2006/customXml" ds:itemID="{938B5530-8A71-413C-8926-4203D39F66A2}"/>
</file>

<file path=docProps/app.xml><?xml version="1.0" encoding="utf-8"?>
<Properties xmlns="http://schemas.openxmlformats.org/officeDocument/2006/extended-properties" xmlns:vt="http://schemas.openxmlformats.org/officeDocument/2006/docPropsVTypes">
  <Template>Paper</Template>
  <TotalTime>1784</TotalTime>
  <Words>1265</Words>
  <Application>Microsoft Office PowerPoint</Application>
  <PresentationFormat>On-screen Show (4:3)</PresentationFormat>
  <Paragraphs>163</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Constantia</vt:lpstr>
      <vt:lpstr>Letter-join Plus 21</vt:lpstr>
      <vt:lpstr>Wingdings 2</vt:lpstr>
      <vt:lpstr>Paper</vt:lpstr>
      <vt:lpstr>Welcome to Class 1</vt:lpstr>
      <vt:lpstr>Our Team</vt:lpstr>
      <vt:lpstr>Our Philosophy</vt:lpstr>
      <vt:lpstr>Learning Culture</vt:lpstr>
      <vt:lpstr>Typical Weekly Timetable</vt:lpstr>
      <vt:lpstr>Coordinating Two Curriculums</vt:lpstr>
      <vt:lpstr>School Uniform</vt:lpstr>
      <vt:lpstr>Topic Webs</vt:lpstr>
      <vt:lpstr>PowerPoint Presentation</vt:lpstr>
      <vt:lpstr>PowerPoint Presentation</vt:lpstr>
      <vt:lpstr>PowerPoint Presentation</vt:lpstr>
      <vt:lpstr>Mindsets:</vt:lpstr>
      <vt:lpstr>What will Growth mindset look like in your Child’s Classroom?</vt:lpstr>
      <vt:lpstr>Our mindset curriculum is designed to develop:</vt:lpstr>
      <vt:lpstr>Assemblies</vt:lpstr>
      <vt:lpstr>Homework</vt:lpstr>
      <vt:lpstr>Reading</vt:lpstr>
      <vt:lpstr>Year 1 Phonic Assessment</vt:lpstr>
      <vt:lpstr>E-safety</vt:lpstr>
      <vt:lpstr>School Website</vt:lpstr>
      <vt:lpstr>The Magic Triangle</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Meet and Great/Greet</dc:title>
  <dc:creator>Linz</dc:creator>
  <cp:lastModifiedBy>Lindsey Hodgson</cp:lastModifiedBy>
  <cp:revision>51</cp:revision>
  <dcterms:created xsi:type="dcterms:W3CDTF">2018-09-15T08:39:37Z</dcterms:created>
  <dcterms:modified xsi:type="dcterms:W3CDTF">2018-09-17T06:16:34Z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0x010100B16D97CF643F3B4C891E455C3E198E43</vt:lpwstr>
  </property>
</Properties>
</file>