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70" r:id="rId3"/>
    <p:sldId id="268" r:id="rId4"/>
    <p:sldId id="262" r:id="rId5"/>
    <p:sldId id="272" r:id="rId6"/>
    <p:sldId id="275" r:id="rId7"/>
    <p:sldId id="263" r:id="rId8"/>
    <p:sldId id="273" r:id="rId9"/>
    <p:sldId id="276" r:id="rId10"/>
    <p:sldId id="264" r:id="rId11"/>
    <p:sldId id="278" r:id="rId12"/>
    <p:sldId id="281" r:id="rId13"/>
    <p:sldId id="282" r:id="rId14"/>
    <p:sldId id="286" r:id="rId15"/>
    <p:sldId id="287" r:id="rId16"/>
    <p:sldId id="271" r:id="rId17"/>
    <p:sldId id="288" r:id="rId18"/>
    <p:sldId id="289" r:id="rId19"/>
    <p:sldId id="290" r:id="rId20"/>
    <p:sldId id="291" r:id="rId21"/>
    <p:sldId id="292" r:id="rId22"/>
    <p:sldId id="293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91" d="100"/>
          <a:sy n="91" d="100"/>
        </p:scale>
        <p:origin x="80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9DC59-5EF9-4CCA-951A-CB4E69B55A0D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F2D4C-47D8-430E-BB43-3A8F8E5E29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‘growing brains’ is actually our core business but parents have a</a:t>
            </a:r>
            <a:r>
              <a:rPr lang="en-GB" baseline="0" dirty="0"/>
              <a:t> greater </a:t>
            </a:r>
            <a:r>
              <a:rPr lang="en-GB" dirty="0"/>
              <a:t>role in this as they</a:t>
            </a:r>
            <a:r>
              <a:rPr lang="en-GB" baseline="0" dirty="0"/>
              <a:t> are their child’s primary educators.</a:t>
            </a:r>
          </a:p>
          <a:p>
            <a:r>
              <a:rPr lang="en-GB" baseline="0" dirty="0"/>
              <a:t>Why is there a huge focus on it in our next stage of school improvement?</a:t>
            </a:r>
          </a:p>
          <a:p>
            <a:r>
              <a:rPr lang="en-GB" baseline="0" dirty="0"/>
              <a:t>Explain that we still see children who have low self confidence and don’t believe they can learn well. They cannot cope with failure and some are very passive – they give up and cannot work independently</a:t>
            </a:r>
            <a:r>
              <a:rPr lang="en-GB" dirty="0"/>
              <a:t>.</a:t>
            </a:r>
          </a:p>
          <a:p>
            <a:r>
              <a:rPr lang="en-GB" dirty="0"/>
              <a:t>Staff understand that children need to understand that making mistakes is part of learning, it is ok to fail, and that every brain</a:t>
            </a:r>
            <a:r>
              <a:rPr lang="en-GB" baseline="0" dirty="0"/>
              <a:t> has the capacity to grow new connections and learn over time.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017F4-9A11-4E6A-B4CC-773C7C7FC3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8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Going into</a:t>
            </a:r>
            <a:r>
              <a:rPr lang="en-GB" baseline="0" dirty="0"/>
              <a:t> detail – every time a child practices something new, a connection is made in the brain. These connections strengthen with repeated practice. The more memorable the learning experience, the stronger the connections.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483-323A-4C4A-B8FB-3A447A41DF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This is as much emotionally as academically! The repeated firing off of synapses creates brain growth. Learning new things is a struggle – it should be hard - and a child’s resilience and self belief in the face of challenge is all about their </a:t>
            </a:r>
            <a:r>
              <a:rPr lang="en-GB" baseline="0" dirty="0" err="1"/>
              <a:t>mindset</a:t>
            </a:r>
            <a:r>
              <a:rPr lang="en-GB" baseline="0" dirty="0"/>
              <a:t>. This includes learning to manage their own behaviour…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017F4-9A11-4E6A-B4CC-773C7C7FC3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talk through the different </a:t>
            </a:r>
            <a:r>
              <a:rPr lang="en-GB" dirty="0" err="1"/>
              <a:t>mindsets</a:t>
            </a:r>
            <a:r>
              <a:rPr lang="en-GB" dirty="0"/>
              <a:t> and ask</a:t>
            </a:r>
            <a:r>
              <a:rPr lang="en-GB" baseline="0" dirty="0"/>
              <a:t> parents to consider which category they/their children might fall into. Most people are a mixture of both, but a child who has a fixed </a:t>
            </a:r>
            <a:r>
              <a:rPr lang="en-GB" baseline="0" dirty="0" err="1"/>
              <a:t>mindset</a:t>
            </a:r>
            <a:r>
              <a:rPr lang="en-GB" baseline="0" dirty="0"/>
              <a:t> has a limited potential to make progress. For this reason, as part of our learning each day, we will be talking about growth </a:t>
            </a:r>
            <a:r>
              <a:rPr lang="en-GB" baseline="0" dirty="0" err="1"/>
              <a:t>mindset</a:t>
            </a:r>
            <a:r>
              <a:rPr lang="en-GB" baseline="0" dirty="0"/>
              <a:t> and our learning toolkit.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616C2-4FBF-40E1-8045-C3164AAA2CB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93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the key elements of our practice in school.</a:t>
            </a:r>
            <a:r>
              <a:rPr lang="en-US" baseline="0" dirty="0"/>
              <a:t> It </a:t>
            </a:r>
            <a:r>
              <a:rPr lang="en-US" dirty="0"/>
              <a:t>encourages children to develop and use their growth mindset. We are trying to remove all the barriers</a:t>
            </a:r>
            <a:r>
              <a:rPr lang="en-US" baseline="0" dirty="0"/>
              <a:t> to each child’s learning potential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32AB1-21D8-46A6-A3B9-592A8E6018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0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would like to know more and find out how you can help </a:t>
            </a:r>
            <a:r>
              <a:rPr lang="en-GB"/>
              <a:t>at home, there </a:t>
            </a:r>
            <a:r>
              <a:rPr lang="en-GB" dirty="0"/>
              <a:t>will be a much more detailed exploration of this if you are able to come to a talk by Mrs Cox during the Book Snuggle (date </a:t>
            </a:r>
            <a:r>
              <a:rPr lang="en-GB"/>
              <a:t>in newsletter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616C2-4FBF-40E1-8045-C3164AAA2CB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0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2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1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34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600450"/>
            <a:ext cx="9144000" cy="1543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3813362"/>
            <a:ext cx="8343900" cy="685800"/>
          </a:xfrm>
        </p:spPr>
        <p:txBody>
          <a:bodyPr anchor="b">
            <a:normAutofit/>
          </a:bodyPr>
          <a:lstStyle>
            <a:lvl1pPr algn="ctr">
              <a:defRPr sz="3300" spc="-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3559302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3559302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3559302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4532342"/>
            <a:ext cx="8343900" cy="428625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788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23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4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91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1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02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3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3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3246-DFBC-4B9F-A098-CA0C8E348157}" type="datetimeFigureOut">
              <a:rPr lang="en-GB" smtClean="0"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9EF86-9E23-4A7E-A653-B7A4107F3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2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11510"/>
            <a:ext cx="857157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latin typeface="Lucida Handwriting" panose="03010101010101010101" pitchFamily="66" charset="0"/>
              </a:rPr>
              <a:t>Welcome (back) to Class </a:t>
            </a:r>
            <a:r>
              <a:rPr lang="en-GB" sz="4000" b="1" dirty="0" smtClean="0">
                <a:latin typeface="Lucida Handwriting" panose="03010101010101010101" pitchFamily="66" charset="0"/>
              </a:rPr>
              <a:t>3…</a:t>
            </a:r>
            <a:endParaRPr lang="en-GB" sz="4000" b="1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1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Lucida Handwriting" panose="03010101010101010101" pitchFamily="66" charset="0"/>
              </a:rPr>
              <a:t>Homework</a:t>
            </a:r>
            <a:endParaRPr lang="en-GB" sz="2800" dirty="0">
              <a:latin typeface="Lucida Handwriting" panose="030101010101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820061"/>
            <a:ext cx="4714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ucida Handwriting" panose="03010101010101010101" pitchFamily="66" charset="0"/>
              </a:rPr>
              <a:t>Set and received every two weeks with shared feedback – consolidating taught skills,  building and raising standards and pride. Time will be given for children at school.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77685"/>
            <a:ext cx="4128889" cy="29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2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121C502-BA70-42E2-A6B5-1B343BE4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503" y="4063495"/>
            <a:ext cx="3378994" cy="757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7DF62D-EA6D-45B4-8805-3DBFD1068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2" y="114300"/>
            <a:ext cx="3091442" cy="33666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27DCE7-CD64-4212-952C-E91D3E822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78" t="2222"/>
          <a:stretch/>
        </p:blipFill>
        <p:spPr>
          <a:xfrm>
            <a:off x="3195204" y="114300"/>
            <a:ext cx="2753590" cy="33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69C167-7691-4CC7-ACB2-1CA0E36F3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87" t="17560" r="41022" b="22613"/>
          <a:stretch/>
        </p:blipFill>
        <p:spPr>
          <a:xfrm>
            <a:off x="6003524" y="114299"/>
            <a:ext cx="3003121" cy="347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7535607"/>
      </p:ext>
    </p:extLst>
  </p:cSld>
  <p:clrMapOvr>
    <a:masterClrMapping/>
  </p:clrMapOvr>
  <p:transition spd="slow" advClick="0" advTm="2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95486"/>
            <a:ext cx="5469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100" dirty="0">
                <a:latin typeface="Lucida Handwriting" panose="03010101010101010101" pitchFamily="66" charset="0"/>
              </a:rPr>
              <a:t>Our PE lessons are very active. For safety reasons, we cannot allow children to participate in PE lessons unless they are wearing appropriate clothing. </a:t>
            </a:r>
          </a:p>
          <a:p>
            <a:pPr fontAlgn="base"/>
            <a:endParaRPr lang="en-GB" sz="2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3F9F1-A772-4B01-A66F-CA224FEB96A9}"/>
              </a:ext>
            </a:extLst>
          </p:cNvPr>
          <p:cNvSpPr txBox="1"/>
          <p:nvPr/>
        </p:nvSpPr>
        <p:spPr>
          <a:xfrm>
            <a:off x="6650182" y="1028700"/>
            <a:ext cx="2167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ucida Handwriting" panose="03010101010101010101" pitchFamily="66" charset="0"/>
              </a:rPr>
              <a:t>If for any reason, you cannot bring in school PE kit. Please temporarily  provide a suitable alternative so your child can still join in their lesson.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8E5FF-E8FD-43A1-9231-0FF8E0B7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2613" r="53636" b="12103"/>
          <a:stretch/>
        </p:blipFill>
        <p:spPr>
          <a:xfrm>
            <a:off x="1797628" y="1828042"/>
            <a:ext cx="2410691" cy="335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00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71B783-E720-40CA-BF66-23A0378912E7}"/>
              </a:ext>
            </a:extLst>
          </p:cNvPr>
          <p:cNvSpPr txBox="1"/>
          <p:nvPr/>
        </p:nvSpPr>
        <p:spPr>
          <a:xfrm>
            <a:off x="540327" y="311728"/>
            <a:ext cx="542405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u="sng" dirty="0">
                <a:latin typeface="Lucida Handwriting" panose="03010101010101010101" pitchFamily="66" charset="0"/>
              </a:rPr>
              <a:t>September 2018 onwards</a:t>
            </a:r>
          </a:p>
          <a:p>
            <a:endParaRPr lang="en-GB" sz="2100" dirty="0">
              <a:latin typeface="Lucida Handwriting" panose="03010101010101010101" pitchFamily="66" charset="0"/>
            </a:endParaRPr>
          </a:p>
          <a:p>
            <a:r>
              <a:rPr lang="en-GB" sz="2100" dirty="0">
                <a:latin typeface="Lucida Handwriting" panose="03010101010101010101" pitchFamily="66" charset="0"/>
              </a:rPr>
              <a:t>To show we are a united Tintagel Tribe we would like every child to wear our school colour – Sky blue.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3567F-505E-4706-9A28-070804367079}"/>
              </a:ext>
            </a:extLst>
          </p:cNvPr>
          <p:cNvSpPr txBox="1"/>
          <p:nvPr/>
        </p:nvSpPr>
        <p:spPr>
          <a:xfrm>
            <a:off x="6421582" y="1798329"/>
            <a:ext cx="2317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Lucida Handwriting" panose="03010101010101010101" pitchFamily="66" charset="0"/>
              </a:rPr>
              <a:t>Please wear a Sky blue PE-t-shirt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63553-05E2-4904-89FB-6262C3D82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2" t="38817" r="45795" b="24027"/>
          <a:stretch/>
        </p:blipFill>
        <p:spPr>
          <a:xfrm>
            <a:off x="540327" y="2202285"/>
            <a:ext cx="4941415" cy="239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929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516" y="220662"/>
            <a:ext cx="555497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Lucida Handwriting" panose="03010101010101010101" pitchFamily="66" charset="0"/>
              </a:rPr>
              <a:t>We are a very active school and PE kit need to be in school at all times. </a:t>
            </a:r>
          </a:p>
          <a:p>
            <a:pPr algn="ctr"/>
            <a:r>
              <a:rPr lang="en-GB" sz="1600" b="1" dirty="0">
                <a:latin typeface="Lucida Handwriting" panose="03010101010101010101" pitchFamily="66" charset="0"/>
              </a:rPr>
              <a:t>PE kits may be needed for other activities such as active maths, forest school, using the bike trail, drama, gardening etc. </a:t>
            </a:r>
          </a:p>
          <a:p>
            <a:endParaRPr lang="en-GB" sz="2100" dirty="0">
              <a:solidFill>
                <a:schemeClr val="tx2"/>
              </a:solidFill>
              <a:latin typeface="Letter-join No-Lead 21" panose="02000503000000020003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35E59-897C-49A0-BA79-5E40CFF5B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2954" r="7320" b="1969"/>
          <a:stretch/>
        </p:blipFill>
        <p:spPr>
          <a:xfrm>
            <a:off x="6497748" y="3125542"/>
            <a:ext cx="2559695" cy="177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0FBFA6-17C4-43C5-BF9D-E32EE12D7596}"/>
              </a:ext>
            </a:extLst>
          </p:cNvPr>
          <p:cNvSpPr txBox="1"/>
          <p:nvPr/>
        </p:nvSpPr>
        <p:spPr>
          <a:xfrm>
            <a:off x="6277524" y="571500"/>
            <a:ext cx="2596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If kit is dirty please take home at the weekend and return it by the Monday.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8E78BF-2F87-4E8B-AB2F-0D3E50D4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33" y="2316284"/>
            <a:ext cx="204893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CD49B-98DB-41EC-A05F-F46744B75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171" y="2363042"/>
            <a:ext cx="1979084" cy="264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F40715-3C4B-4CD8-9FB7-E8D2000623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509"/>
          <a:stretch/>
        </p:blipFill>
        <p:spPr>
          <a:xfrm>
            <a:off x="4054160" y="2363043"/>
            <a:ext cx="2028559" cy="264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80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F6C597-C295-49F0-8D7F-DE805C10B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920" y="1707654"/>
            <a:ext cx="4479599" cy="334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51E8C-18EA-4F85-A53D-02BC2971F99A}"/>
              </a:ext>
            </a:extLst>
          </p:cNvPr>
          <p:cNvSpPr txBox="1"/>
          <p:nvPr/>
        </p:nvSpPr>
        <p:spPr>
          <a:xfrm>
            <a:off x="519546" y="259773"/>
            <a:ext cx="53409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u="sng" dirty="0">
                <a:latin typeface="Lucida Handwriting" panose="03010101010101010101" pitchFamily="66" charset="0"/>
              </a:rPr>
              <a:t>New Bike Trail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D20B4-2FF6-476E-B86E-7F89A3ADB7F1}"/>
              </a:ext>
            </a:extLst>
          </p:cNvPr>
          <p:cNvSpPr txBox="1"/>
          <p:nvPr/>
        </p:nvSpPr>
        <p:spPr>
          <a:xfrm>
            <a:off x="332509" y="652188"/>
            <a:ext cx="55279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ucida Handwriting" panose="03010101010101010101" pitchFamily="66" charset="0"/>
              </a:rPr>
              <a:t>In the near future the school will purchase a few bikes to use on our trail.</a:t>
            </a:r>
          </a:p>
          <a:p>
            <a:endParaRPr lang="en-GB" sz="1350" dirty="0">
              <a:latin typeface="Lucida Handwriting" panose="03010101010101010101" pitchFamily="66" charset="0"/>
            </a:endParaRPr>
          </a:p>
          <a:p>
            <a:r>
              <a:rPr lang="en-GB" sz="1350" dirty="0">
                <a:latin typeface="Lucida Handwriting" panose="03010101010101010101" pitchFamily="66" charset="0"/>
              </a:rPr>
              <a:t>In the meantime, a class letter will be sent home to inform you when your child is able to bring in their own bikes.</a:t>
            </a:r>
          </a:p>
        </p:txBody>
      </p:sp>
    </p:spTree>
    <p:extLst>
      <p:ext uri="{BB962C8B-B14F-4D97-AF65-F5344CB8AC3E}">
        <p14:creationId xmlns:p14="http://schemas.microsoft.com/office/powerpoint/2010/main" val="373570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824" y="1059582"/>
            <a:ext cx="9001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Regular lessons - importance of E-Safety, how to stay safe online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Filters that are provided by </a:t>
            </a:r>
            <a:r>
              <a:rPr lang="en-GB" sz="1600" dirty="0" err="1">
                <a:latin typeface="Lucida Handwriting" panose="03010101010101010101" pitchFamily="66" charset="0"/>
              </a:rPr>
              <a:t>SWGfL</a:t>
            </a:r>
            <a:endParaRPr lang="en-GB" sz="1600" dirty="0">
              <a:latin typeface="Lucida Handwriting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Tell an adult if they see anything inappropriate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Children told never to share passwords and the danger of sharing personal information online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Participation in Safer Internet events and whole school assemblies addressing the issue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Regular staff updates to keep all staff informed of the most recent developments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Lucida Handwriting" panose="03010101010101010101" pitchFamily="66" charset="0"/>
              </a:rPr>
              <a:t>Yearly reviews of School Internet Safety Policy conducted by school leadership and governors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2347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E Safety </a:t>
            </a:r>
          </a:p>
        </p:txBody>
      </p:sp>
    </p:spTree>
    <p:extLst>
      <p:ext uri="{BB962C8B-B14F-4D97-AF65-F5344CB8AC3E}">
        <p14:creationId xmlns:p14="http://schemas.microsoft.com/office/powerpoint/2010/main" val="122695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070" y="360623"/>
            <a:ext cx="5567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dirty="0">
                <a:latin typeface="Lucida Handwriting" panose="03010101010101010101" pitchFamily="66" charset="0"/>
                <a:cs typeface="Calibri" panose="020F0502020204030204" pitchFamily="34" charset="0"/>
              </a:rPr>
              <a:t>Imagine You Had To Grow A Brain…</a:t>
            </a:r>
            <a:endParaRPr lang="en-US" sz="3300" dirty="0">
              <a:latin typeface="Lucida Handwriting" panose="03010101010101010101" pitchFamily="66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445536"/>
            <a:ext cx="3728495" cy="3637041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7509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12753"/>
            <a:ext cx="6410325" cy="4887872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272449"/>
            <a:ext cx="219048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latin typeface="Lucida Handwriting" panose="03010101010101010101" pitchFamily="66" charset="0"/>
                <a:cs typeface="Calibri" panose="020F0502020204030204" pitchFamily="34" charset="0"/>
              </a:rPr>
              <a:t>We are all growing new connections in your children’s brains every moment of every day.</a:t>
            </a:r>
            <a:endParaRPr lang="en-US" sz="2700" dirty="0">
              <a:latin typeface="Lucida Handwriting" panose="03010101010101010101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5461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75" y="152401"/>
            <a:ext cx="851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  <a:latin typeface="Lucida Handwriting" panose="03010101010101010101" pitchFamily="66" charset="0"/>
                <a:cs typeface="Calibri" panose="020F0502020204030204" pitchFamily="34" charset="0"/>
              </a:rPr>
              <a:t>We are literally sculpting brains.</a:t>
            </a:r>
            <a:endParaRPr lang="en-US" sz="2700" dirty="0">
              <a:solidFill>
                <a:schemeClr val="bg1"/>
              </a:solidFill>
              <a:latin typeface="Lucida Handwriting" panose="03010101010101010101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974" y="222002"/>
            <a:ext cx="4564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The regulars…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416" y="1419622"/>
            <a:ext cx="8180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Lucida Handwriting" panose="03010101010101010101" pitchFamily="66" charset="0"/>
              </a:rPr>
              <a:t>Miss Court</a:t>
            </a:r>
            <a:endParaRPr lang="en-GB" sz="3200" dirty="0">
              <a:latin typeface="Lucida Handwriting" panose="03010101010101010101" pitchFamily="66" charset="0"/>
            </a:endParaRPr>
          </a:p>
          <a:p>
            <a:r>
              <a:rPr lang="en-GB" sz="3200" dirty="0" smtClean="0">
                <a:latin typeface="Lucida Handwriting" panose="03010101010101010101" pitchFamily="66" charset="0"/>
              </a:rPr>
              <a:t>Mrs Reynolds</a:t>
            </a:r>
            <a:endParaRPr lang="en-GB" sz="3200" dirty="0">
              <a:latin typeface="Lucida Handwriting" panose="03010101010101010101" pitchFamily="66" charset="0"/>
            </a:endParaRPr>
          </a:p>
          <a:p>
            <a:r>
              <a:rPr lang="en-GB" sz="3200" dirty="0">
                <a:latin typeface="Lucida Handwriting" panose="03010101010101010101" pitchFamily="66" charset="0"/>
              </a:rPr>
              <a:t>Mrs </a:t>
            </a:r>
            <a:r>
              <a:rPr lang="en-GB" sz="3200" dirty="0" err="1" smtClean="0">
                <a:latin typeface="Lucida Handwriting" panose="03010101010101010101" pitchFamily="66" charset="0"/>
              </a:rPr>
              <a:t>Ubly</a:t>
            </a:r>
            <a:endParaRPr lang="en-GB" sz="3200" dirty="0" smtClean="0">
              <a:latin typeface="Lucida Handwriting" panose="03010101010101010101" pitchFamily="66" charset="0"/>
            </a:endParaRPr>
          </a:p>
          <a:p>
            <a:r>
              <a:rPr lang="en-GB" sz="3200" dirty="0" smtClean="0">
                <a:latin typeface="Lucida Handwriting" panose="03010101010101010101" pitchFamily="66" charset="0"/>
              </a:rPr>
              <a:t>Miss Smith</a:t>
            </a:r>
            <a:endParaRPr lang="en-GB" sz="3200" dirty="0">
              <a:latin typeface="Lucida Handwriting" panose="03010101010101010101" pitchFamily="66" charset="0"/>
            </a:endParaRPr>
          </a:p>
          <a:p>
            <a:r>
              <a:rPr lang="en-GB" sz="3200" dirty="0">
                <a:latin typeface="Lucida Handwriting" panose="03010101010101010101" pitchFamily="66" charset="0"/>
              </a:rPr>
              <a:t>Mrs </a:t>
            </a:r>
            <a:r>
              <a:rPr lang="en-GB" sz="3200" dirty="0" smtClean="0">
                <a:latin typeface="Lucida Handwriting" panose="03010101010101010101" pitchFamily="66" charset="0"/>
              </a:rPr>
              <a:t>Cox</a:t>
            </a:r>
            <a:endParaRPr lang="en-GB" sz="3200" dirty="0">
              <a:latin typeface="Lucida Handwriting" panose="03010101010101010101" pitchFamily="66" charset="0"/>
            </a:endParaRPr>
          </a:p>
          <a:p>
            <a:endParaRPr lang="en-GB" sz="3200" dirty="0">
              <a:latin typeface="Lucida Handwriting" panose="03010101010101010101" pitchFamily="66" charset="0"/>
            </a:endParaRPr>
          </a:p>
          <a:p>
            <a:r>
              <a:rPr lang="en-GB" sz="3200" dirty="0">
                <a:latin typeface="Lucida Handwriting" panose="03010101010101010101" pitchFamily="66" charset="0"/>
              </a:rPr>
              <a:t>Our core business…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16632" y="987574"/>
            <a:ext cx="6931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latin typeface="NTPreCursive" pitchFamily="66" charset="0"/>
            </a:endParaRPr>
          </a:p>
          <a:p>
            <a:endParaRPr lang="en-GB" sz="4000" dirty="0">
              <a:latin typeface="NTPreCursiv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1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8152" y="303498"/>
            <a:ext cx="5829300" cy="65656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Lucida Handwriting" panose="03010101010101010101" pitchFamily="66" charset="0"/>
                <a:cs typeface="Calibri" panose="020F0502020204030204" pitchFamily="34" charset="0"/>
              </a:rPr>
              <a:t>Mindsets</a:t>
            </a:r>
            <a:r>
              <a:rPr lang="en-GB" dirty="0">
                <a:latin typeface="Lucida Handwriting" panose="03010101010101010101" pitchFamily="66" charset="0"/>
              </a:rPr>
              <a:t>:</a:t>
            </a:r>
            <a:endParaRPr lang="en-GB" sz="2700" dirty="0">
              <a:latin typeface="Lucida Handwriting" panose="03010101010101010101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8152" y="864070"/>
            <a:ext cx="2914650" cy="31863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Fixed </a:t>
            </a:r>
            <a:r>
              <a:rPr lang="en-GB" sz="1800" dirty="0" err="1">
                <a:latin typeface="Lucida Handwriting" panose="03010101010101010101" pitchFamily="66" charset="0"/>
                <a:cs typeface="Calibri" panose="020F0502020204030204" pitchFamily="34" charset="0"/>
              </a:rPr>
              <a:t>mindset</a:t>
            </a: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Belief that ability is fixed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People are born smart/sporty,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Depressed after failure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Puts in less effort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Doesn’t try new strategies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652" y="303498"/>
            <a:ext cx="6207342" cy="4428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50264" y="1329612"/>
            <a:ext cx="2914650" cy="275430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Growth </a:t>
            </a:r>
            <a:r>
              <a:rPr lang="en-GB" sz="1800" dirty="0" err="1">
                <a:latin typeface="Lucida Handwriting" panose="03010101010101010101" pitchFamily="66" charset="0"/>
                <a:cs typeface="Calibri" panose="020F0502020204030204" pitchFamily="34" charset="0"/>
              </a:rPr>
              <a:t>mindset</a:t>
            </a: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GB" sz="1800" dirty="0">
              <a:latin typeface="Lucida Handwriting" panose="03010101010101010101" pitchFamily="66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Belief that people can grow and develop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Sees failure/setback as a learning opportunity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Puts in effort and persists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Tries alternative routes to success </a:t>
            </a:r>
          </a:p>
        </p:txBody>
      </p:sp>
    </p:spTree>
    <p:extLst>
      <p:ext uri="{BB962C8B-B14F-4D97-AF65-F5344CB8AC3E}">
        <p14:creationId xmlns:p14="http://schemas.microsoft.com/office/powerpoint/2010/main" val="26655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6454" y="627238"/>
            <a:ext cx="5680997" cy="594065"/>
          </a:xfrm>
        </p:spPr>
        <p:txBody>
          <a:bodyPr>
            <a:noAutofit/>
          </a:bodyPr>
          <a:lstStyle/>
          <a:p>
            <a:pPr algn="ctr"/>
            <a:r>
              <a:rPr lang="en-GB" sz="2100" dirty="0">
                <a:latin typeface="Lucida Handwriting" panose="03010101010101010101" pitchFamily="66" charset="0"/>
                <a:cs typeface="Calibri" panose="020F0502020204030204" pitchFamily="34" charset="0"/>
              </a:rPr>
              <a:t>What will Growth </a:t>
            </a:r>
            <a:r>
              <a:rPr lang="en-GB" sz="2100" dirty="0" err="1">
                <a:latin typeface="Lucida Handwriting" panose="03010101010101010101" pitchFamily="66" charset="0"/>
                <a:cs typeface="Calibri" panose="020F0502020204030204" pitchFamily="34" charset="0"/>
              </a:rPr>
              <a:t>mindset</a:t>
            </a:r>
            <a:r>
              <a:rPr lang="en-GB" sz="2100" dirty="0">
                <a:latin typeface="Lucida Handwriting" panose="03010101010101010101" pitchFamily="66" charset="0"/>
                <a:cs typeface="Calibri" panose="020F0502020204030204" pitchFamily="34" charset="0"/>
              </a:rPr>
              <a:t> look like in your Child’s Classroom?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92303" y="1347614"/>
            <a:ext cx="5829300" cy="35103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There will be a significant shift in how we mark and give feedback</a:t>
            </a:r>
          </a:p>
          <a:p>
            <a:pPr algn="l"/>
            <a:endParaRPr lang="en-GB" sz="1800" dirty="0">
              <a:latin typeface="Lucida Handwriting" panose="03010101010101010101" pitchFamily="66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There will be a huge focus on looking at examples of excellence and drawing out the components or Success criteria</a:t>
            </a:r>
          </a:p>
          <a:p>
            <a:pPr algn="l"/>
            <a:endParaRPr lang="en-GB" sz="1800" dirty="0">
              <a:latin typeface="Lucida Handwriting" panose="03010101010101010101" pitchFamily="66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Children will be encouraged to seek out challenge and embrace mistakes</a:t>
            </a:r>
          </a:p>
          <a:p>
            <a:pPr algn="l"/>
            <a:endParaRPr lang="en-GB" sz="1800" dirty="0">
              <a:latin typeface="Lucida Handwriting" panose="03010101010101010101" pitchFamily="66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There will be regular, direct teaching of growth </a:t>
            </a:r>
            <a:r>
              <a:rPr lang="en-GB" sz="1800" dirty="0" err="1">
                <a:latin typeface="Lucida Handwriting" panose="03010101010101010101" pitchFamily="66" charset="0"/>
                <a:cs typeface="Calibri" panose="020F0502020204030204" pitchFamily="34" charset="0"/>
              </a:rPr>
              <a:t>mindset</a:t>
            </a:r>
            <a:r>
              <a:rPr lang="en-GB" sz="1800" dirty="0">
                <a:latin typeface="Lucida Handwriting" panose="03010101010101010101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088" y="500926"/>
            <a:ext cx="6207342" cy="4428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2739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8673" y="483518"/>
            <a:ext cx="5829300" cy="110251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700" dirty="0">
                <a:latin typeface="Lucida Handwriting" panose="03010101010101010101" pitchFamily="66" charset="0"/>
                <a:cs typeface="Calibri" panose="020F0502020204030204" pitchFamily="34" charset="0"/>
              </a:rPr>
              <a:t>Our </a:t>
            </a:r>
            <a:r>
              <a:rPr lang="en-GB" sz="2700" dirty="0" err="1">
                <a:latin typeface="Lucida Handwriting" panose="03010101010101010101" pitchFamily="66" charset="0"/>
                <a:cs typeface="Calibri" panose="020F0502020204030204" pitchFamily="34" charset="0"/>
              </a:rPr>
              <a:t>mindset</a:t>
            </a:r>
            <a:r>
              <a:rPr lang="en-GB" sz="2700" dirty="0">
                <a:latin typeface="Lucida Handwriting" panose="03010101010101010101" pitchFamily="66" charset="0"/>
                <a:cs typeface="Calibri" panose="020F0502020204030204" pitchFamily="34" charset="0"/>
              </a:rPr>
              <a:t> curriculum is designed to develop</a:t>
            </a:r>
            <a:r>
              <a:rPr lang="en-GB" dirty="0">
                <a:latin typeface="Lucida Handwriting" panose="03010101010101010101" pitchFamily="66" charset="0"/>
              </a:rPr>
              <a:t>:</a:t>
            </a:r>
            <a:endParaRPr lang="en-GB" sz="2700" dirty="0">
              <a:latin typeface="Lucida Handwriting" panose="03010101010101010101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28673" y="1259803"/>
            <a:ext cx="5829300" cy="35103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  <a:cs typeface="Calibri" panose="020F0502020204030204" pitchFamily="34" charset="0"/>
              </a:rPr>
              <a:t>resilience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  <a:cs typeface="Calibri" panose="020F0502020204030204" pitchFamily="34" charset="0"/>
              </a:rPr>
              <a:t>a desire to be challenged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  <a:cs typeface="Calibri" panose="020F0502020204030204" pitchFamily="34" charset="0"/>
              </a:rPr>
              <a:t>high quality talk and collaborative learning within the classroom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  <a:cs typeface="Calibri" panose="020F0502020204030204" pitchFamily="34" charset="0"/>
              </a:rPr>
              <a:t>independent learners who understand their accountabilities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  <a:cs typeface="Calibri" panose="020F0502020204030204" pitchFamily="34" charset="0"/>
              </a:rPr>
              <a:t>strategies to success so that everyone is enabled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652" y="303498"/>
            <a:ext cx="6207342" cy="4428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4829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4613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Any ideas</a:t>
            </a:r>
          </a:p>
          <a:p>
            <a:endParaRPr lang="en-GB" sz="2400" b="1" dirty="0">
              <a:latin typeface="Lucida Handwriting" panose="03010101010101010101" pitchFamily="66" charset="0"/>
            </a:endParaRPr>
          </a:p>
          <a:p>
            <a:endParaRPr lang="en-GB" sz="2400" b="1" dirty="0">
              <a:latin typeface="Lucida Handwriting" panose="030101010101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138635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Please let us know if you have any suggestions</a:t>
            </a:r>
          </a:p>
        </p:txBody>
      </p:sp>
    </p:spTree>
    <p:extLst>
      <p:ext uri="{BB962C8B-B14F-4D97-AF65-F5344CB8AC3E}">
        <p14:creationId xmlns:p14="http://schemas.microsoft.com/office/powerpoint/2010/main" val="113781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496" y="55552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Please make sure that</a:t>
            </a:r>
            <a:r>
              <a:rPr lang="en-GB" sz="4000" dirty="0">
                <a:solidFill>
                  <a:srgbClr val="FF0000"/>
                </a:solidFill>
                <a:latin typeface="Lucida Handwriting" panose="03010101010101010101" pitchFamily="66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995686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Correct uniform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Suitable, plain and appropriate PE kit in school to take part in daily exercise activities.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An all weather coat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Book bag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Lucida Handwriting" panose="03010101010101010101" pitchFamily="66" charset="0"/>
              </a:rPr>
              <a:t>Plenty of sleep and a full stomach</a:t>
            </a:r>
          </a:p>
        </p:txBody>
      </p:sp>
    </p:spTree>
    <p:extLst>
      <p:ext uri="{BB962C8B-B14F-4D97-AF65-F5344CB8AC3E}">
        <p14:creationId xmlns:p14="http://schemas.microsoft.com/office/powerpoint/2010/main" val="123930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912" y="123478"/>
            <a:ext cx="539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Lucida Handwriting" panose="03010101010101010101" pitchFamily="66" charset="0"/>
              </a:rPr>
              <a:t>A Typical 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707654"/>
            <a:ext cx="8440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Lucida Handwriting" panose="03010101010101010101" pitchFamily="66" charset="0"/>
              </a:rPr>
              <a:t>9:00 Register/Timetable/Interventions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Lucida Handwriting" panose="03010101010101010101" pitchFamily="66" charset="0"/>
              </a:rPr>
              <a:t>9:10 Assembly/Handwriting/Times Tables</a:t>
            </a:r>
            <a:endParaRPr lang="en-GB" dirty="0">
              <a:latin typeface="Lucida Handwriting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Lucida Handwriting" panose="03010101010101010101" pitchFamily="66" charset="0"/>
              </a:rPr>
              <a:t>9:30 – 12:00 (15min break) Core Subjects – English and Maths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Lucida Handwriting" panose="03010101010101010101" pitchFamily="66" charset="0"/>
              </a:rPr>
              <a:t>13:00 – </a:t>
            </a:r>
            <a:r>
              <a:rPr lang="en-GB" dirty="0" smtClean="0">
                <a:latin typeface="Lucida Handwriting" panose="03010101010101010101" pitchFamily="66" charset="0"/>
              </a:rPr>
              <a:t>15:00 </a:t>
            </a:r>
            <a:r>
              <a:rPr lang="en-GB" dirty="0">
                <a:latin typeface="Lucida Handwriting" panose="03010101010101010101" pitchFamily="66" charset="0"/>
              </a:rPr>
              <a:t>Foundation Subjects – the rest</a:t>
            </a:r>
          </a:p>
        </p:txBody>
      </p:sp>
    </p:spTree>
    <p:extLst>
      <p:ext uri="{BB962C8B-B14F-4D97-AF65-F5344CB8AC3E}">
        <p14:creationId xmlns:p14="http://schemas.microsoft.com/office/powerpoint/2010/main" val="34523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23825"/>
            <a:ext cx="69532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83768" y="-83418"/>
            <a:ext cx="32763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Lucida Handwriting" panose="03010101010101010101" pitchFamily="66" charset="0"/>
              </a:rPr>
              <a:t>My Maths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1175718"/>
            <a:ext cx="72577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Lucida Handwriting" panose="03010101010101010101" pitchFamily="66" charset="0"/>
              </a:rPr>
              <a:t>My Maths is an online programme school subscribes to which is used as a teaching tool for some maths lessons, can be used independently by pupils within lessons and can also be used to set homework tasks.</a:t>
            </a:r>
          </a:p>
          <a:p>
            <a:r>
              <a:rPr lang="en-GB" sz="1400" dirty="0">
                <a:latin typeface="Lucida Handwriting" panose="03010101010101010101" pitchFamily="66" charset="0"/>
              </a:rPr>
              <a:t>You should have all </a:t>
            </a:r>
            <a:r>
              <a:rPr lang="en-GB" sz="1400" dirty="0" smtClean="0">
                <a:latin typeface="Lucida Handwriting" panose="03010101010101010101" pitchFamily="66" charset="0"/>
              </a:rPr>
              <a:t>now </a:t>
            </a:r>
            <a:r>
              <a:rPr lang="en-GB" sz="1400" dirty="0">
                <a:latin typeface="Lucida Handwriting" panose="03010101010101010101" pitchFamily="66" charset="0"/>
              </a:rPr>
              <a:t>received your username and password and tasks will be set over the next few weeks. </a:t>
            </a:r>
          </a:p>
          <a:p>
            <a:r>
              <a:rPr lang="en-GB" sz="1400" dirty="0">
                <a:latin typeface="Lucida Handwriting" panose="03010101010101010101" pitchFamily="66" charset="0"/>
              </a:rPr>
              <a:t>There is no need to print off results as these can be accessed digitally by the class teacher.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4" y="2931790"/>
            <a:ext cx="2083060" cy="196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04" y="2971289"/>
            <a:ext cx="28194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19" y="2971289"/>
            <a:ext cx="2979861" cy="19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11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277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Lucida Handwriting" panose="03010101010101010101" pitchFamily="66" charset="0"/>
              </a:rPr>
              <a:t>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550" y="1059582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Lucida Handwriting" panose="03010101010101010101" pitchFamily="66" charset="0"/>
              </a:rPr>
              <a:t>Children will have a range of opportunities in class to support their reading:</a:t>
            </a:r>
          </a:p>
          <a:p>
            <a:endParaRPr lang="en-GB" sz="2000" dirty="0">
              <a:latin typeface="Lucida Handwriting" panose="03010101010101010101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Guided Reading lessons with individuals, groups and to the whole class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Time to read independently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Being heard and supported individually by adults,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Reading aloud to the rest of class.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A reading record will be given to all children.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latin typeface="Lucida Handwriting" panose="03010101010101010101" pitchFamily="66" charset="0"/>
              </a:rPr>
              <a:t>Reading at home at least four times a week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4461798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ucida Handwriting" panose="03010101010101010101" pitchFamily="66" charset="0"/>
              </a:rPr>
              <a:t>We will be having a Reading Workshop /Snuggle on </a:t>
            </a:r>
            <a:r>
              <a:rPr lang="en-GB" sz="1600" dirty="0" smtClean="0">
                <a:latin typeface="Lucida Handwriting" panose="03010101010101010101" pitchFamily="66" charset="0"/>
              </a:rPr>
              <a:t>Tuesday 25</a:t>
            </a:r>
            <a:r>
              <a:rPr lang="en-GB" sz="1600" baseline="30000" dirty="0" smtClean="0">
                <a:latin typeface="Lucida Handwriting" panose="03010101010101010101" pitchFamily="66" charset="0"/>
              </a:rPr>
              <a:t>th</a:t>
            </a:r>
            <a:r>
              <a:rPr lang="en-GB" sz="1600" dirty="0" smtClean="0">
                <a:latin typeface="Lucida Handwriting" panose="03010101010101010101" pitchFamily="66" charset="0"/>
              </a:rPr>
              <a:t> September.</a:t>
            </a:r>
            <a:endParaRPr lang="en-GB" sz="20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9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119" y="195486"/>
            <a:ext cx="835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Lucida Handwriting" panose="03010101010101010101" pitchFamily="66" charset="0"/>
              </a:rPr>
              <a:t>Our Values </a:t>
            </a:r>
            <a:r>
              <a:rPr lang="en-GB" sz="2800" b="1" dirty="0" smtClean="0">
                <a:latin typeface="Lucida Handwriting" panose="03010101010101010101" pitchFamily="66" charset="0"/>
              </a:rPr>
              <a:t>and Enquiries For </a:t>
            </a:r>
            <a:r>
              <a:rPr lang="en-GB" sz="2800" b="1" dirty="0">
                <a:latin typeface="Lucida Handwriting" panose="03010101010101010101" pitchFamily="66" charset="0"/>
              </a:rPr>
              <a:t>This Year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543" y="718706"/>
            <a:ext cx="85689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err="1">
                <a:latin typeface="Lucida Handwriting" panose="03010101010101010101" pitchFamily="66" charset="0"/>
                <a:ea typeface="Times New Roman"/>
                <a:cs typeface="Times New Roman"/>
              </a:rPr>
              <a:t>Aut</a:t>
            </a: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 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1: </a:t>
            </a: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	</a:t>
            </a:r>
            <a:r>
              <a:rPr lang="en-GB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Trust and Collaboration – How are we </a:t>
            </a:r>
            <a:r>
              <a:rPr lang="en-GB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	</a:t>
            </a:r>
            <a:r>
              <a:rPr lang="en-GB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		stronger together?</a:t>
            </a:r>
            <a:endParaRPr lang="en-GB" sz="2000" dirty="0">
              <a:latin typeface="Lucida Handwriting" panose="03010101010101010101" pitchFamily="66" charset="0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Aut 2:  	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Perseverance – What matters the most, 			the journey or the destination?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err="1" smtClean="0">
                <a:latin typeface="Lucida Handwriting" panose="03010101010101010101" pitchFamily="66" charset="0"/>
                <a:ea typeface="Times New Roman"/>
                <a:cs typeface="Times New Roman"/>
              </a:rPr>
              <a:t>Spr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 </a:t>
            </a: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1: 		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Honesty -  Are there two sides to every story?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err="1" smtClean="0">
                <a:latin typeface="Lucida Handwriting" panose="03010101010101010101" pitchFamily="66" charset="0"/>
                <a:ea typeface="Times New Roman"/>
                <a:cs typeface="Times New Roman"/>
              </a:rPr>
              <a:t>Spr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 </a:t>
            </a: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2: 		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Justice – Who really holds the power?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Sum </a:t>
            </a: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1: 	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Kindness – How does kindness shape the f			future for all of us?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Sum </a:t>
            </a:r>
            <a:r>
              <a:rPr lang="en-US" sz="2000" dirty="0">
                <a:latin typeface="Lucida Handwriting" panose="03010101010101010101" pitchFamily="66" charset="0"/>
                <a:ea typeface="Times New Roman"/>
                <a:cs typeface="Times New Roman"/>
              </a:rPr>
              <a:t>2:	</a:t>
            </a:r>
            <a:r>
              <a:rPr lang="en-US" sz="2000" dirty="0" smtClean="0">
                <a:latin typeface="Lucida Handwriting" panose="03010101010101010101" pitchFamily="66" charset="0"/>
                <a:ea typeface="Times New Roman"/>
                <a:cs typeface="Times New Roman"/>
              </a:rPr>
              <a:t>Wisdom – How have we learnt from the past?</a:t>
            </a:r>
            <a:endParaRPr lang="en-GB" sz="2000" dirty="0">
              <a:effectLst/>
              <a:latin typeface="Lucida Handwriting" panose="03010101010101010101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296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82348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Handwriting" panose="03010101010101010101" pitchFamily="66" charset="0"/>
              </a:rPr>
              <a:t>Opportunities</a:t>
            </a:r>
            <a:r>
              <a:rPr lang="en-GB" sz="2400" dirty="0">
                <a:latin typeface="Lucida Handwriting" panose="03010101010101010101" pitchFamily="66" charset="0"/>
              </a:rPr>
              <a:t> </a:t>
            </a:r>
            <a:endParaRPr lang="en-GB" sz="3200" dirty="0">
              <a:latin typeface="Lucida Handwriting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2329" y="2195572"/>
            <a:ext cx="639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Lucida Handwriting" panose="03010101010101010101" pitchFamily="66" charset="0"/>
              </a:rPr>
              <a:t>Swimming – Spring Term</a:t>
            </a:r>
            <a:endParaRPr lang="en-GB" sz="2400" dirty="0">
              <a:latin typeface="Lucida Handwriting" panose="030101010101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329" y="290579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Lucida Handwriting" panose="03010101010101010101" pitchFamily="66" charset="0"/>
              </a:rPr>
              <a:t>Immersion Days</a:t>
            </a:r>
            <a:endParaRPr lang="en-GB" sz="2400" dirty="0">
              <a:latin typeface="Lucida Handwriting" panose="030101010101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329" y="1499072"/>
            <a:ext cx="3882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Lucida Handwriting" panose="03010101010101010101" pitchFamily="66" charset="0"/>
              </a:rPr>
              <a:t>Field Trips</a:t>
            </a:r>
          </a:p>
        </p:txBody>
      </p:sp>
    </p:spTree>
    <p:extLst>
      <p:ext uri="{BB962C8B-B14F-4D97-AF65-F5344CB8AC3E}">
        <p14:creationId xmlns:p14="http://schemas.microsoft.com/office/powerpoint/2010/main" val="150186942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dirty="0" smtClean="0">
            <a:latin typeface="Lucida Handwriting" panose="03010101010101010101" pitchFamily="66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6D97CF643F3B4C891E455C3E198E43" ma:contentTypeVersion="6" ma:contentTypeDescription="Create a new document." ma:contentTypeScope="" ma:versionID="42ff8ed8a143c94ea8f8b976cf132630">
  <xsd:schema xmlns:xsd="http://www.w3.org/2001/XMLSchema" xmlns:xs="http://www.w3.org/2001/XMLSchema" xmlns:p="http://schemas.microsoft.com/office/2006/metadata/properties" xmlns:ns2="692d04be-0bf4-4e6c-bcaa-e0edf3ef3441" targetNamespace="http://schemas.microsoft.com/office/2006/metadata/properties" ma:root="true" ma:fieldsID="41ce3cbcafbaec3909c12a4c87416ac3" ns2:_="">
    <xsd:import namespace="692d04be-0bf4-4e6c-bcaa-e0edf3ef3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d04be-0bf4-4e6c-bcaa-e0edf3ef34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943587-80E5-4EB0-8295-E053D0F4C930}"/>
</file>

<file path=customXml/itemProps2.xml><?xml version="1.0" encoding="utf-8"?>
<ds:datastoreItem xmlns:ds="http://schemas.openxmlformats.org/officeDocument/2006/customXml" ds:itemID="{4832FD4E-C5DB-4E86-B782-206678870207}"/>
</file>

<file path=customXml/itemProps3.xml><?xml version="1.0" encoding="utf-8"?>
<ds:datastoreItem xmlns:ds="http://schemas.openxmlformats.org/officeDocument/2006/customXml" ds:itemID="{A710194D-4F88-4F42-907D-280DFB7A1ACA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1181</TotalTime>
  <Words>1144</Words>
  <Application>Microsoft Office PowerPoint</Application>
  <PresentationFormat>On-screen Show (16:9)</PresentationFormat>
  <Paragraphs>116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Letter-join No-Lead 21</vt:lpstr>
      <vt:lpstr>Lucida Handwriting</vt:lpstr>
      <vt:lpstr>NTPreCursive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Mindsets:</vt:lpstr>
      <vt:lpstr>What will Growth mindset look like in your Child’s Classroom?</vt:lpstr>
      <vt:lpstr>Our mindset curriculum is designed to develop:</vt:lpstr>
      <vt:lpstr>PowerPoint Presentation</vt:lpstr>
    </vt:vector>
  </TitlesOfParts>
  <Company>Delabole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jpritchard</dc:creator>
  <cp:lastModifiedBy>Kirstie Court</cp:lastModifiedBy>
  <cp:revision>42</cp:revision>
  <dcterms:created xsi:type="dcterms:W3CDTF">2015-09-19T14:59:57Z</dcterms:created>
  <dcterms:modified xsi:type="dcterms:W3CDTF">2018-09-20T16:05:03Z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0x010100B16D97CF643F3B4C891E455C3E198E43</vt:lpwstr>
  </property>
</Properties>
</file>