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0" r:id="rId3"/>
  </p:sldMasterIdLst>
  <p:notesMasterIdLst>
    <p:notesMasterId r:id="rId25"/>
  </p:notesMasterIdLst>
  <p:sldIdLst>
    <p:sldId id="261" r:id="rId4"/>
    <p:sldId id="270" r:id="rId5"/>
    <p:sldId id="268" r:id="rId6"/>
    <p:sldId id="262" r:id="rId7"/>
    <p:sldId id="287" r:id="rId8"/>
    <p:sldId id="275" r:id="rId9"/>
    <p:sldId id="263" r:id="rId10"/>
    <p:sldId id="265" r:id="rId11"/>
    <p:sldId id="273" r:id="rId12"/>
    <p:sldId id="276" r:id="rId13"/>
    <p:sldId id="288" r:id="rId14"/>
    <p:sldId id="277" r:id="rId15"/>
    <p:sldId id="281" r:id="rId16"/>
    <p:sldId id="282" r:id="rId17"/>
    <p:sldId id="283" r:id="rId18"/>
    <p:sldId id="284" r:id="rId19"/>
    <p:sldId id="285" r:id="rId20"/>
    <p:sldId id="269" r:id="rId21"/>
    <p:sldId id="264" r:id="rId22"/>
    <p:sldId id="286" r:id="rId23"/>
    <p:sldId id="271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268059-0D55-4F61-A83D-2B5F4A4B7AD1}" v="54" dt="2018-09-24T19:23:29.0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107" d="100"/>
          <a:sy n="107" d="100"/>
        </p:scale>
        <p:origin x="126" y="5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8248D-169B-4D6E-8DC7-C19A49C9F66A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DF23E-602F-4BBB-8CBD-5DF20F5EA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470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that ‘growing brains’ is actually our core business but parents have a</a:t>
            </a:r>
            <a:r>
              <a:rPr lang="en-GB" baseline="0" dirty="0"/>
              <a:t> greater </a:t>
            </a:r>
            <a:r>
              <a:rPr lang="en-GB" dirty="0"/>
              <a:t>role in this as they</a:t>
            </a:r>
            <a:r>
              <a:rPr lang="en-GB" baseline="0" dirty="0"/>
              <a:t> are their child’s primary educators.</a:t>
            </a:r>
          </a:p>
          <a:p>
            <a:r>
              <a:rPr lang="en-GB" baseline="0" dirty="0"/>
              <a:t>Why is there a huge focus on it in our next stage of school improvement?</a:t>
            </a:r>
          </a:p>
          <a:p>
            <a:r>
              <a:rPr lang="en-GB" baseline="0" dirty="0"/>
              <a:t>Explain that we still see children who have low self confidence and don’t believe they can learn well. They cannot cope with failure and some are very passive – they give up and cannot work independently</a:t>
            </a:r>
            <a:r>
              <a:rPr lang="en-GB" dirty="0"/>
              <a:t>.</a:t>
            </a:r>
          </a:p>
          <a:p>
            <a:r>
              <a:rPr lang="en-GB" dirty="0"/>
              <a:t>Staff understand that children need to understand that making mistakes is part of learning, it is ok to fail, and that every brain</a:t>
            </a:r>
            <a:r>
              <a:rPr lang="en-GB" baseline="0" dirty="0"/>
              <a:t> has the capacity to grow new connections and learn over time.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017F4-9A11-4E6A-B4CC-773C7C7FC3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592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Going into</a:t>
            </a:r>
            <a:r>
              <a:rPr lang="en-GB" baseline="0" dirty="0"/>
              <a:t> detail – every time a child practices something new, a connection is made in the brain. These connections strengthen with repeated practice. The more memorable the learning experience, the stronger the connections.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02A483-323A-4C4A-B8FB-3A447A41DF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479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This is as much emotionally as academically! The repeated firing off of synapses creates brain growth. Learning new things is a struggle – it should be hard - and a child’s resilience and self belief in the face of challenge is all about their </a:t>
            </a:r>
            <a:r>
              <a:rPr lang="en-GB" baseline="0" dirty="0" err="1"/>
              <a:t>mindset</a:t>
            </a:r>
            <a:r>
              <a:rPr lang="en-GB" baseline="0" dirty="0"/>
              <a:t>. This includes learning to manage their own behaviour…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017F4-9A11-4E6A-B4CC-773C7C7FC3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489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Just talk through the different </a:t>
            </a:r>
            <a:r>
              <a:rPr lang="en-GB" dirty="0" err="1"/>
              <a:t>mindsets</a:t>
            </a:r>
            <a:r>
              <a:rPr lang="en-GB" dirty="0"/>
              <a:t> and ask</a:t>
            </a:r>
            <a:r>
              <a:rPr lang="en-GB" baseline="0" dirty="0"/>
              <a:t> parents to consider which category they/their children might fall into. Most people are a mixture of both, but a child who has a fixed </a:t>
            </a:r>
            <a:r>
              <a:rPr lang="en-GB" baseline="0" dirty="0" err="1"/>
              <a:t>mindset</a:t>
            </a:r>
            <a:r>
              <a:rPr lang="en-GB" baseline="0" dirty="0"/>
              <a:t> has a limited potential to make progress. For this reason, as part of our learning each day, we will be talking about growth </a:t>
            </a:r>
            <a:r>
              <a:rPr lang="en-GB" baseline="0" dirty="0" err="1"/>
              <a:t>mindset</a:t>
            </a:r>
            <a:r>
              <a:rPr lang="en-GB" baseline="0" dirty="0"/>
              <a:t> and our learning toolkit.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616C2-4FBF-40E1-8045-C3164AAA2CB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269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These are the key elements of our practice in school.</a:t>
            </a:r>
            <a:r>
              <a:rPr lang="en-US" baseline="0" dirty="0"/>
              <a:t> It </a:t>
            </a:r>
            <a:r>
              <a:rPr lang="en-US" dirty="0"/>
              <a:t>encourages children to develop and use their growth mindset. We are trying to remove all the barriers</a:t>
            </a:r>
            <a:r>
              <a:rPr lang="en-US" baseline="0" dirty="0"/>
              <a:t> to each child’s learning potential 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32AB1-21D8-46A6-A3B9-592A8E60186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41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you would like to know more and find out how you can help </a:t>
            </a:r>
            <a:r>
              <a:rPr lang="en-GB"/>
              <a:t>at home, there </a:t>
            </a:r>
            <a:r>
              <a:rPr lang="en-GB" dirty="0"/>
              <a:t>will be a much more detailed exploration of this if you are able to come to a talk by Mrs Cox during the Book Snuggle (date </a:t>
            </a:r>
            <a:r>
              <a:rPr lang="en-GB"/>
              <a:t>in newsletter</a:t>
            </a:r>
            <a:r>
              <a:rPr lang="en-GB" dirty="0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616C2-4FBF-40E1-8045-C3164AAA2CB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136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46-DFBC-4B9F-A098-CA0C8E348157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EF86-9E23-4A7E-A653-B7A4107F3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725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46-DFBC-4B9F-A098-CA0C8E348157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EF86-9E23-4A7E-A653-B7A4107F3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119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46-DFBC-4B9F-A098-CA0C8E348157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EF86-9E23-4A7E-A653-B7A4107F3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342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" y="0"/>
            <a:ext cx="1728788" cy="51435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7319" y="841772"/>
            <a:ext cx="6593681" cy="179070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7319" y="2701528"/>
            <a:ext cx="6593681" cy="1241822"/>
          </a:xfrm>
        </p:spPr>
        <p:txBody>
          <a:bodyPr>
            <a:normAutofit/>
          </a:bodyPr>
          <a:lstStyle>
            <a:lvl1pPr marL="0" indent="0" algn="l">
              <a:buNone/>
              <a:defRPr sz="1500" cap="all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08133" y="4057651"/>
            <a:ext cx="2057400" cy="273844"/>
          </a:xfrm>
        </p:spPr>
        <p:txBody>
          <a:bodyPr/>
          <a:lstStyle/>
          <a:p>
            <a:fld id="{88E7C2B4-88BB-4E9A-92FE-0667FCCA5DA0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07318" y="4057651"/>
            <a:ext cx="3843665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2684" y="4057650"/>
            <a:ext cx="578317" cy="273844"/>
          </a:xfrm>
        </p:spPr>
        <p:txBody>
          <a:bodyPr/>
          <a:lstStyle/>
          <a:p>
            <a:fld id="{4D67231C-0E2F-4137-A95C-80362F283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1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C2B4-88BB-4E9A-92FE-0667FCCA5DA0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231C-0E2F-4137-A95C-80362F283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0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064420"/>
            <a:ext cx="7429500" cy="2139553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3318272"/>
            <a:ext cx="7429500" cy="1031082"/>
          </a:xfrm>
        </p:spPr>
        <p:txBody>
          <a:bodyPr>
            <a:normAutofit/>
          </a:bodyPr>
          <a:lstStyle>
            <a:lvl1pPr marL="0" indent="0">
              <a:buNone/>
              <a:defRPr sz="135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C2B4-88BB-4E9A-92FE-0667FCCA5DA0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231C-0E2F-4137-A95C-80362F283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1687114"/>
            <a:ext cx="3658792" cy="2656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687114"/>
            <a:ext cx="3656408" cy="2656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C2B4-88BB-4E9A-92FE-0667FCCA5DA0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231C-0E2F-4137-A95C-80362F283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93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64345"/>
            <a:ext cx="7429500" cy="11084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515" y="1687115"/>
            <a:ext cx="3487337" cy="617934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2305048"/>
            <a:ext cx="3658793" cy="20383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6" y="1687114"/>
            <a:ext cx="3484952" cy="617934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05048"/>
            <a:ext cx="3656408" cy="20383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C2B4-88BB-4E9A-92FE-0667FCCA5DA0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231C-0E2F-4137-A95C-80362F283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8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C2B4-88BB-4E9A-92FE-0667FCCA5DA0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231C-0E2F-4137-A95C-80362F283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4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C2B4-88BB-4E9A-92FE-0667FCCA5DA0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231C-0E2F-4137-A95C-80362F283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2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457201"/>
            <a:ext cx="2892028" cy="1229913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444499"/>
            <a:ext cx="4418407" cy="3898901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1687114"/>
            <a:ext cx="2892028" cy="265628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C2B4-88BB-4E9A-92FE-0667FCCA5DA0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231C-0E2F-4137-A95C-80362F283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1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46-DFBC-4B9F-A098-CA0C8E348157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EF86-9E23-4A7E-A653-B7A4107F3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231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457200"/>
            <a:ext cx="4450881" cy="122991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5541" y="457201"/>
            <a:ext cx="2750018" cy="38861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1687114"/>
            <a:ext cx="4450883" cy="265628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C2B4-88BB-4E9A-92FE-0667FCCA5DA0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231C-0E2F-4137-A95C-80362F283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4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3228499"/>
            <a:ext cx="7434266" cy="61451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454819"/>
            <a:ext cx="7434266" cy="2474834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4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3843015"/>
            <a:ext cx="7433144" cy="51185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C2B4-88BB-4E9A-92FE-0667FCCA5DA0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231C-0E2F-4137-A95C-80362F283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28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457200"/>
            <a:ext cx="7429466" cy="2571750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3314700"/>
            <a:ext cx="7428344" cy="1028699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C2B4-88BB-4E9A-92FE-0667FCCA5DA0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231C-0E2F-4137-A95C-80362F283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3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061322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524168"/>
            <a:ext cx="6564224" cy="41172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3232439"/>
            <a:ext cx="7429502" cy="1117122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C2B4-88BB-4E9A-92FE-0667FCCA5DA0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231C-0E2F-4137-A95C-80362F283F36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677634" y="549295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903028" y="2073729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970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600531"/>
            <a:ext cx="7429501" cy="1883876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3493241"/>
            <a:ext cx="7428379" cy="855483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C2B4-88BB-4E9A-92FE-0667FCCA5DA0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231C-0E2F-4137-A95C-80362F283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1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457200"/>
            <a:ext cx="7429499" cy="14287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005847"/>
            <a:ext cx="2397674" cy="51435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45939" y="2520197"/>
            <a:ext cx="2406551" cy="182320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008226"/>
            <a:ext cx="2388289" cy="51435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78160" y="2522576"/>
            <a:ext cx="2396873" cy="182320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005847"/>
            <a:ext cx="2396226" cy="51435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2520197"/>
            <a:ext cx="2396226" cy="182320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C2B4-88BB-4E9A-92FE-0667FCCA5DA0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231C-0E2F-4137-A95C-80362F283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30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457200"/>
            <a:ext cx="7429499" cy="14287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3303447"/>
            <a:ext cx="2396430" cy="432197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000249"/>
            <a:ext cx="2396430" cy="1143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3735644"/>
            <a:ext cx="2396430" cy="61338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3303447"/>
            <a:ext cx="2400300" cy="432197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000249"/>
            <a:ext cx="2399205" cy="1143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3735643"/>
            <a:ext cx="2400300" cy="60775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3303446"/>
            <a:ext cx="2393056" cy="432197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000249"/>
            <a:ext cx="2396227" cy="1143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3735641"/>
            <a:ext cx="2396226" cy="60775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C2B4-88BB-4E9A-92FE-0667FCCA5DA0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231C-0E2F-4137-A95C-80362F283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5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C2B4-88BB-4E9A-92FE-0667FCCA5DA0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231C-0E2F-4137-A95C-80362F283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6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457200"/>
            <a:ext cx="1503758" cy="3886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457200"/>
            <a:ext cx="5811443" cy="38862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C2B4-88BB-4E9A-92FE-0667FCCA5DA0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231C-0E2F-4137-A95C-80362F283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BB8A6-8DDF-4264-B97C-11D0680E742A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1F1-06A1-4269-9965-5B10453A6E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735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46-DFBC-4B9F-A098-CA0C8E348157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EF86-9E23-4A7E-A653-B7A4107F3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0461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BB8A6-8DDF-4264-B97C-11D0680E742A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1F1-06A1-4269-9965-5B10453A6E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2241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BB8A6-8DDF-4264-B97C-11D0680E742A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1F1-06A1-4269-9965-5B10453A6E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5025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BB8A6-8DDF-4264-B97C-11D0680E742A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1F1-06A1-4269-9965-5B10453A6E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919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BB8A6-8DDF-4264-B97C-11D0680E742A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1F1-06A1-4269-9965-5B10453A6E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9058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BB8A6-8DDF-4264-B97C-11D0680E742A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1F1-06A1-4269-9965-5B10453A6E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485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BB8A6-8DDF-4264-B97C-11D0680E742A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1F1-06A1-4269-9965-5B10453A6E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6325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BB8A6-8DDF-4264-B97C-11D0680E742A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1F1-06A1-4269-9965-5B10453A6E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8993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BB8A6-8DDF-4264-B97C-11D0680E742A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1F1-06A1-4269-9965-5B10453A6E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9403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BB8A6-8DDF-4264-B97C-11D0680E742A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1F1-06A1-4269-9965-5B10453A6E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6720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BB8A6-8DDF-4264-B97C-11D0680E742A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1F1-06A1-4269-9965-5B10453A6E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630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46-DFBC-4B9F-A098-CA0C8E348157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EF86-9E23-4A7E-A653-B7A4107F3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918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46-DFBC-4B9F-A098-CA0C8E348157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EF86-9E23-4A7E-A653-B7A4107F3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61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46-DFBC-4B9F-A098-CA0C8E348157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EF86-9E23-4A7E-A653-B7A4107F3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021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46-DFBC-4B9F-A098-CA0C8E348157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EF86-9E23-4A7E-A653-B7A4107F3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137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46-DFBC-4B9F-A098-CA0C8E348157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EF86-9E23-4A7E-A653-B7A4107F3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133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46-DFBC-4B9F-A098-CA0C8E348157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EF86-9E23-4A7E-A653-B7A4107F3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87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3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73246-DFBC-4B9F-A098-CA0C8E348157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9EF86-9E23-4A7E-A653-B7A4107F3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72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0"/>
            <a:ext cx="9040416" cy="51435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463888"/>
            <a:ext cx="7429499" cy="1108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1687115"/>
            <a:ext cx="7429499" cy="2656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44124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7C2B4-88BB-4E9A-92FE-0667FCCA5DA0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4412457"/>
            <a:ext cx="467948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4412456"/>
            <a:ext cx="57831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7231C-0E2F-4137-A95C-80362F283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276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BB8A6-8DDF-4264-B97C-11D0680E742A}" type="datetimeFigureOut">
              <a:rPr lang="en-GB" smtClean="0"/>
              <a:t>25/09/2018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021F1-06A1-4269-9965-5B10453A6E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48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2427" y="1419622"/>
            <a:ext cx="857157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000" b="1" dirty="0">
                <a:latin typeface="Lucida Handwriting" panose="03010101010101010101" pitchFamily="66" charset="0"/>
              </a:rPr>
              <a:t>Welcome (back) to Class 4…</a:t>
            </a:r>
          </a:p>
        </p:txBody>
      </p:sp>
    </p:spTree>
    <p:extLst>
      <p:ext uri="{BB962C8B-B14F-4D97-AF65-F5344CB8AC3E}">
        <p14:creationId xmlns:p14="http://schemas.microsoft.com/office/powerpoint/2010/main" val="3835115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182348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Lucida Handwriting" panose="03010101010101010101" pitchFamily="66" charset="0"/>
              </a:rPr>
              <a:t>Opportunities</a:t>
            </a:r>
            <a:r>
              <a:rPr lang="en-GB" sz="2400" dirty="0">
                <a:latin typeface="Lucida Handwriting" panose="03010101010101010101" pitchFamily="66" charset="0"/>
              </a:rPr>
              <a:t> </a:t>
            </a:r>
            <a:endParaRPr lang="en-GB" sz="3200" dirty="0">
              <a:latin typeface="Lucida Handwriting" panose="030101010101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597" y="3510678"/>
            <a:ext cx="5172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Lucida Handwriting" panose="03010101010101010101" pitchFamily="66" charset="0"/>
              </a:rPr>
              <a:t>Swimming - February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2195572"/>
            <a:ext cx="8604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Lucida Handwriting" panose="03010101010101010101" pitchFamily="66" charset="0"/>
              </a:rPr>
              <a:t>Residentials x 2  - Summer Term, TBC, London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1518" y="2842282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Lucida Handwriting" panose="03010101010101010101" pitchFamily="66" charset="0"/>
              </a:rPr>
              <a:t>Class 4 Assembly - TBC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518" y="1528804"/>
            <a:ext cx="802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Lucida Handwriting" panose="03010101010101010101" pitchFamily="66" charset="0"/>
              </a:rPr>
              <a:t>Field Trips, Surfing, Eden,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5597" y="4179074"/>
            <a:ext cx="7316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Lucida Handwriting" panose="03010101010101010101" pitchFamily="66" charset="0"/>
              </a:rPr>
              <a:t>Performances</a:t>
            </a:r>
          </a:p>
        </p:txBody>
      </p:sp>
    </p:spTree>
    <p:extLst>
      <p:ext uri="{BB962C8B-B14F-4D97-AF65-F5344CB8AC3E}">
        <p14:creationId xmlns:p14="http://schemas.microsoft.com/office/powerpoint/2010/main" val="1501869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199031-C25D-4956-8DE6-40CE774B9D1D}"/>
              </a:ext>
            </a:extLst>
          </p:cNvPr>
          <p:cNvSpPr txBox="1"/>
          <p:nvPr/>
        </p:nvSpPr>
        <p:spPr>
          <a:xfrm>
            <a:off x="4499992" y="627534"/>
            <a:ext cx="4248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ucida Handwriting" panose="03010101010101010101" pitchFamily="66" charset="0"/>
              </a:rPr>
              <a:t>A Classroom of Marvellous Mistakes</a:t>
            </a:r>
          </a:p>
        </p:txBody>
      </p:sp>
    </p:spTree>
    <p:extLst>
      <p:ext uri="{BB962C8B-B14F-4D97-AF65-F5344CB8AC3E}">
        <p14:creationId xmlns:p14="http://schemas.microsoft.com/office/powerpoint/2010/main" val="1723884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7070" y="360623"/>
            <a:ext cx="55673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33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Imagine You Had To Grow A Brain…</a:t>
            </a:r>
            <a:endParaRPr lang="en-US" sz="33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5" y="1445536"/>
            <a:ext cx="3728495" cy="3637041"/>
          </a:xfrm>
          <a:prstGeom prst="rect">
            <a:avLst/>
          </a:prstGeom>
          <a:effectLst>
            <a:softEdge rad="292100"/>
          </a:effectLst>
        </p:spPr>
      </p:pic>
    </p:spTree>
    <p:extLst>
      <p:ext uri="{BB962C8B-B14F-4D97-AF65-F5344CB8AC3E}">
        <p14:creationId xmlns:p14="http://schemas.microsoft.com/office/powerpoint/2010/main" val="49136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475" y="112753"/>
            <a:ext cx="6410325" cy="4887872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3" name="TextBox 2"/>
          <p:cNvSpPr txBox="1"/>
          <p:nvPr/>
        </p:nvSpPr>
        <p:spPr>
          <a:xfrm>
            <a:off x="531668" y="652321"/>
            <a:ext cx="18383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27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are all growing new connections in your children’s brains every moment of every day.</a:t>
            </a:r>
            <a:endParaRPr lang="en-US" sz="27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63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454617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1475" y="152401"/>
            <a:ext cx="85153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27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are literally sculpting brains.</a:t>
            </a:r>
            <a:endParaRPr lang="en-US" sz="27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47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8152" y="195488"/>
            <a:ext cx="5829300" cy="656568"/>
          </a:xfrm>
        </p:spPr>
        <p:txBody>
          <a:bodyPr>
            <a:normAutofit/>
          </a:bodyPr>
          <a:lstStyle/>
          <a:p>
            <a:pPr algn="ctr"/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Mindsets</a:t>
            </a:r>
            <a:r>
              <a:rPr lang="en-GB" dirty="0"/>
              <a:t>:</a:t>
            </a:r>
            <a:endParaRPr lang="en-GB" sz="27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28673" y="1113589"/>
            <a:ext cx="2914650" cy="318635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/>
            <a:r>
              <a:rPr lang="en-GB" sz="21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Fixed </a:t>
            </a:r>
            <a:r>
              <a:rPr lang="en-GB" sz="21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mindset</a:t>
            </a:r>
            <a:r>
              <a:rPr lang="en-GB" sz="21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 defTabSz="685800"/>
            <a:endParaRPr lang="en-GB" sz="21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 defTabSz="6858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Belief that ability is fixed</a:t>
            </a:r>
          </a:p>
          <a:p>
            <a:pPr marL="342900" indent="-342900" algn="l" defTabSz="6858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 are born smart/sporty, etc.</a:t>
            </a:r>
          </a:p>
          <a:p>
            <a:pPr marL="342900" indent="-342900" algn="l" defTabSz="6858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Depressed after failure</a:t>
            </a:r>
          </a:p>
          <a:p>
            <a:pPr marL="342900" indent="-342900" algn="l" defTabSz="6858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Puts in less effort</a:t>
            </a:r>
          </a:p>
          <a:p>
            <a:pPr marL="342900" indent="-342900" algn="l" defTabSz="6858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Doesn’t try new strategies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439652" y="303498"/>
            <a:ext cx="6207342" cy="44284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07138" y="1113589"/>
            <a:ext cx="2914650" cy="318635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/>
            <a:r>
              <a:rPr lang="en-GB" sz="21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Growth </a:t>
            </a:r>
            <a:r>
              <a:rPr lang="en-GB" sz="21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mindset</a:t>
            </a:r>
            <a:r>
              <a:rPr lang="en-GB" sz="21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 defTabSz="685800"/>
            <a:endParaRPr lang="en-GB" sz="21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 defTabSz="6858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Belief that people can grow and develop</a:t>
            </a:r>
          </a:p>
          <a:p>
            <a:pPr marL="342900" indent="-342900" algn="l" defTabSz="6858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Sees failure/setback as a learning opportunity</a:t>
            </a:r>
          </a:p>
          <a:p>
            <a:pPr marL="342900" indent="-342900" algn="l" defTabSz="6858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Puts in effort and persists</a:t>
            </a:r>
          </a:p>
          <a:p>
            <a:pPr marL="342900" indent="-342900" algn="l" defTabSz="6858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Tries alternative routes to success </a:t>
            </a:r>
          </a:p>
        </p:txBody>
      </p:sp>
    </p:spTree>
    <p:extLst>
      <p:ext uri="{BB962C8B-B14F-4D97-AF65-F5344CB8AC3E}">
        <p14:creationId xmlns:p14="http://schemas.microsoft.com/office/powerpoint/2010/main" val="149244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6455" y="195487"/>
            <a:ext cx="5680997" cy="594065"/>
          </a:xfrm>
        </p:spPr>
        <p:txBody>
          <a:bodyPr>
            <a:noAutofit/>
          </a:bodyPr>
          <a:lstStyle/>
          <a:p>
            <a:pPr algn="ctr"/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What will Growth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mindset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look like in your Child’s Classroom?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35333" y="1005576"/>
            <a:ext cx="5829300" cy="351039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 defTabSz="6858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will be a significant shift in how we mark and give feedback</a:t>
            </a:r>
          </a:p>
          <a:p>
            <a:pPr algn="l" defTabSz="685800"/>
            <a:endParaRPr lang="en-GB" sz="21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 defTabSz="6858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will be a huge focus on looking at examples of excellence and drawing out the components or Success criteria</a:t>
            </a:r>
          </a:p>
          <a:p>
            <a:pPr algn="l" defTabSz="685800"/>
            <a:endParaRPr lang="en-GB" sz="21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 defTabSz="6858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Children will be encouraged to seek out challenge and embrace mistakes</a:t>
            </a:r>
          </a:p>
          <a:p>
            <a:pPr algn="l" defTabSz="685800"/>
            <a:endParaRPr lang="en-GB" sz="21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 defTabSz="6858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will be regular, direct teaching of growth </a:t>
            </a:r>
            <a:r>
              <a:rPr lang="en-GB" sz="21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mindset</a:t>
            </a:r>
            <a:r>
              <a:rPr lang="en-GB" sz="21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59632" y="123478"/>
            <a:ext cx="6345798" cy="46805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Tw Cen MT" panose="020B0602020104020603"/>
            </a:endParaRPr>
          </a:p>
        </p:txBody>
      </p:sp>
    </p:spTree>
    <p:extLst>
      <p:ext uri="{BB962C8B-B14F-4D97-AF65-F5344CB8AC3E}">
        <p14:creationId xmlns:p14="http://schemas.microsoft.com/office/powerpoint/2010/main" val="13613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8152" y="195487"/>
            <a:ext cx="5829300" cy="1102519"/>
          </a:xfrm>
        </p:spPr>
        <p:txBody>
          <a:bodyPr>
            <a:normAutofit/>
          </a:bodyPr>
          <a:lstStyle/>
          <a:p>
            <a:pPr algn="ctr"/>
            <a:r>
              <a:rPr lang="en-GB" sz="2700" dirty="0">
                <a:latin typeface="Calibri" panose="020F0502020204030204" pitchFamily="34" charset="0"/>
                <a:cs typeface="Calibri" panose="020F0502020204030204" pitchFamily="34" charset="0"/>
              </a:rPr>
              <a:t>Our </a:t>
            </a:r>
            <a:r>
              <a:rPr lang="en-GB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mindset</a:t>
            </a:r>
            <a:r>
              <a:rPr lang="en-GB" sz="2700" dirty="0">
                <a:latin typeface="Calibri" panose="020F0502020204030204" pitchFamily="34" charset="0"/>
                <a:cs typeface="Calibri" panose="020F0502020204030204" pitchFamily="34" charset="0"/>
              </a:rPr>
              <a:t> curriculum is designed to develop</a:t>
            </a:r>
            <a:r>
              <a:rPr lang="en-GB" dirty="0"/>
              <a:t>:</a:t>
            </a:r>
            <a:endParaRPr lang="en-GB" sz="27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35333" y="1005576"/>
            <a:ext cx="5829300" cy="351039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resilience</a:t>
            </a:r>
          </a:p>
          <a:p>
            <a:pPr marL="342900" indent="-342900" algn="l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desire to be challenged</a:t>
            </a:r>
          </a:p>
          <a:p>
            <a:pPr marL="342900" indent="-342900" algn="l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quality talk and collaborative learning within the classroom</a:t>
            </a:r>
          </a:p>
          <a:p>
            <a:pPr marL="342900" indent="-342900" algn="l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learners who understand their accountabilities</a:t>
            </a:r>
          </a:p>
          <a:p>
            <a:pPr marL="342900" indent="-342900" algn="l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strategies to success so that everyone is enabled</a:t>
            </a:r>
          </a:p>
        </p:txBody>
      </p:sp>
      <p:sp>
        <p:nvSpPr>
          <p:cNvPr id="5" name="Rectangle 4"/>
          <p:cNvSpPr/>
          <p:nvPr/>
        </p:nvSpPr>
        <p:spPr>
          <a:xfrm>
            <a:off x="1439652" y="303498"/>
            <a:ext cx="6207342" cy="44284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Tw Cen MT" panose="020B0602020104020603"/>
            </a:endParaRPr>
          </a:p>
        </p:txBody>
      </p:sp>
    </p:spTree>
    <p:extLst>
      <p:ext uri="{BB962C8B-B14F-4D97-AF65-F5344CB8AC3E}">
        <p14:creationId xmlns:p14="http://schemas.microsoft.com/office/powerpoint/2010/main" val="23878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083" y="195486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Lucida Handwriting" panose="03010101010101010101" pitchFamily="66" charset="0"/>
              </a:rPr>
              <a:t>SATs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79712" y="907935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Lucida Handwriting" panose="03010101010101010101" pitchFamily="66" charset="0"/>
              </a:rPr>
              <a:t>Maths, Reading, SPaG </a:t>
            </a:r>
          </a:p>
        </p:txBody>
      </p:sp>
      <p:sp>
        <p:nvSpPr>
          <p:cNvPr id="4" name="Rectangle 3"/>
          <p:cNvSpPr/>
          <p:nvPr/>
        </p:nvSpPr>
        <p:spPr>
          <a:xfrm>
            <a:off x="204083" y="4227934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Lucida Handwriting" panose="03010101010101010101" pitchFamily="66" charset="0"/>
              </a:rPr>
              <a:t>A variety of Booster Clubs will be offered for the Year 6 children closer to the time and children will be given a set of revision books.</a:t>
            </a:r>
            <a:endParaRPr lang="en-GB" sz="1000" dirty="0">
              <a:latin typeface="Lucida Handwriting" panose="030101010101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5896" y="3333587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Lucida Handwriting" panose="03010101010101010101" pitchFamily="66" charset="0"/>
              </a:rPr>
              <a:t>Writing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19E87A-5C08-43D7-9DE3-5324645ACC8C}"/>
              </a:ext>
            </a:extLst>
          </p:cNvPr>
          <p:cNvSpPr txBox="1"/>
          <p:nvPr/>
        </p:nvSpPr>
        <p:spPr>
          <a:xfrm>
            <a:off x="1115616" y="2185288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Kristen ITC" panose="03050502040202030202" pitchFamily="66" charset="0"/>
              </a:rPr>
              <a:t>Monday 13</a:t>
            </a:r>
            <a:r>
              <a:rPr lang="en-US" sz="2800" baseline="30000" dirty="0">
                <a:solidFill>
                  <a:srgbClr val="FF0000"/>
                </a:solidFill>
                <a:latin typeface="Kristen ITC" panose="03050502040202030202" pitchFamily="66" charset="0"/>
              </a:rPr>
              <a:t>th</a:t>
            </a:r>
            <a:r>
              <a:rPr lang="en-US" sz="2800" dirty="0">
                <a:solidFill>
                  <a:srgbClr val="FF0000"/>
                </a:solidFill>
                <a:latin typeface="Kristen ITC" panose="03050502040202030202" pitchFamily="66" charset="0"/>
              </a:rPr>
              <a:t> – Thursday 16</a:t>
            </a:r>
            <a:r>
              <a:rPr lang="en-US" sz="2800" baseline="30000" dirty="0">
                <a:solidFill>
                  <a:srgbClr val="FF0000"/>
                </a:solidFill>
                <a:latin typeface="Kristen ITC" panose="03050502040202030202" pitchFamily="66" charset="0"/>
              </a:rPr>
              <a:t>th</a:t>
            </a:r>
            <a:r>
              <a:rPr lang="en-US" sz="2800" dirty="0">
                <a:solidFill>
                  <a:srgbClr val="FF0000"/>
                </a:solidFill>
                <a:latin typeface="Kristen ITC" panose="03050502040202030202" pitchFamily="66" charset="0"/>
              </a:rPr>
              <a:t> May 2019</a:t>
            </a:r>
            <a:endParaRPr lang="en-GB" sz="2800" dirty="0">
              <a:solidFill>
                <a:srgbClr val="FF0000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234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71075">
            <a:off x="4140722" y="1249860"/>
            <a:ext cx="3820684" cy="21736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520" y="195486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ucida Handwriting" panose="03010101010101010101" pitchFamily="66" charset="0"/>
              </a:rPr>
              <a:t>Homework  - Starting this week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45180">
            <a:off x="500833" y="1122645"/>
            <a:ext cx="4389012" cy="3052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716016" y="3820061"/>
            <a:ext cx="4714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ucida Handwriting" panose="03010101010101010101" pitchFamily="66" charset="0"/>
              </a:rPr>
              <a:t>Set and received every two weeks with shared feedback – consolidating taught skills,  building and raising standards and pride. Time will be given for children at school.</a:t>
            </a:r>
          </a:p>
        </p:txBody>
      </p:sp>
    </p:spTree>
    <p:extLst>
      <p:ext uri="{BB962C8B-B14F-4D97-AF65-F5344CB8AC3E}">
        <p14:creationId xmlns:p14="http://schemas.microsoft.com/office/powerpoint/2010/main" val="2415625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974" y="222002"/>
            <a:ext cx="4564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Lucida Handwriting" panose="03010101010101010101" pitchFamily="66" charset="0"/>
              </a:rPr>
              <a:t>The regulars…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3416" y="1419622"/>
            <a:ext cx="81809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Lucida Handwriting" panose="03010101010101010101" pitchFamily="66" charset="0"/>
              </a:rPr>
              <a:t>Mrs Kirkman,</a:t>
            </a:r>
          </a:p>
          <a:p>
            <a:r>
              <a:rPr lang="en-GB" sz="3200" dirty="0">
                <a:latin typeface="Lucida Handwriting" panose="03010101010101010101" pitchFamily="66" charset="0"/>
              </a:rPr>
              <a:t>Mr Doman</a:t>
            </a:r>
          </a:p>
          <a:p>
            <a:r>
              <a:rPr lang="en-GB" sz="3200" dirty="0">
                <a:latin typeface="Lucida Handwriting" panose="03010101010101010101" pitchFamily="66" charset="0"/>
              </a:rPr>
              <a:t>Miss Court</a:t>
            </a:r>
          </a:p>
          <a:p>
            <a:r>
              <a:rPr lang="en-GB" sz="3200" dirty="0">
                <a:latin typeface="Lucida Handwriting" panose="03010101010101010101" pitchFamily="66" charset="0"/>
              </a:rPr>
              <a:t>Mrs Ubly</a:t>
            </a:r>
          </a:p>
          <a:p>
            <a:r>
              <a:rPr lang="en-GB" sz="3200" dirty="0">
                <a:latin typeface="Lucida Handwriting" panose="03010101010101010101" pitchFamily="66" charset="0"/>
              </a:rPr>
              <a:t>Mrs Cox</a:t>
            </a:r>
          </a:p>
          <a:p>
            <a:r>
              <a:rPr lang="en-GB" sz="3200" dirty="0">
                <a:latin typeface="Lucida Handwriting" panose="03010101010101010101" pitchFamily="66" charset="0"/>
              </a:rPr>
              <a:t>Mrs Smith</a:t>
            </a:r>
          </a:p>
          <a:p>
            <a:endParaRPr lang="en-GB" sz="3200" dirty="0">
              <a:latin typeface="Lucida Handwriting" panose="03010101010101010101" pitchFamily="66" charset="0"/>
            </a:endParaRPr>
          </a:p>
          <a:p>
            <a:endParaRPr lang="en-GB" sz="3200" dirty="0">
              <a:latin typeface="Lucida Handwriting" panose="03010101010101010101" pitchFamily="66" charset="0"/>
            </a:endParaRPr>
          </a:p>
          <a:p>
            <a:r>
              <a:rPr lang="en-GB" sz="3200" dirty="0">
                <a:latin typeface="Lucida Handwriting" panose="03010101010101010101" pitchFamily="66" charset="0"/>
              </a:rPr>
              <a:t>Our core business…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116632" y="946064"/>
            <a:ext cx="69319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000" dirty="0">
              <a:latin typeface="NTPreCursive" pitchFamily="66" charset="0"/>
            </a:endParaRPr>
          </a:p>
          <a:p>
            <a:endParaRPr lang="en-GB" sz="4000" dirty="0">
              <a:latin typeface="NTPreCursiv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711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71C74E-65E8-430C-B493-A70618EA4874}"/>
              </a:ext>
            </a:extLst>
          </p:cNvPr>
          <p:cNvSpPr txBox="1"/>
          <p:nvPr/>
        </p:nvSpPr>
        <p:spPr>
          <a:xfrm>
            <a:off x="395536" y="397973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ucida Handwriting" panose="03010101010101010101" pitchFamily="66" charset="0"/>
              </a:rPr>
              <a:t>The Website…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2643758"/>
            <a:ext cx="4610821" cy="2311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803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3824" y="1059582"/>
            <a:ext cx="9001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latin typeface="Lucida Handwriting" panose="03010101010101010101" pitchFamily="66" charset="0"/>
              </a:rPr>
              <a:t>Regular lessons - importance of E-Safety, how to stay safe online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latin typeface="Lucida Handwriting" panose="03010101010101010101" pitchFamily="66" charset="0"/>
              </a:rPr>
              <a:t>Filters that are provided by </a:t>
            </a:r>
            <a:r>
              <a:rPr lang="en-GB" sz="1600" dirty="0" err="1">
                <a:latin typeface="Lucida Handwriting" panose="03010101010101010101" pitchFamily="66" charset="0"/>
              </a:rPr>
              <a:t>SWGfL</a:t>
            </a:r>
            <a:endParaRPr lang="en-GB" sz="1600" dirty="0">
              <a:latin typeface="Lucida Handwriting" panose="03010101010101010101" pitchFamily="66" charset="0"/>
            </a:endParaRPr>
          </a:p>
          <a:p>
            <a:pPr>
              <a:lnSpc>
                <a:spcPct val="150000"/>
              </a:lnSpc>
            </a:pPr>
            <a:r>
              <a:rPr lang="en-GB" sz="1600" dirty="0">
                <a:latin typeface="Lucida Handwriting" panose="03010101010101010101" pitchFamily="66" charset="0"/>
              </a:rPr>
              <a:t>Tell an adult if they see anything inappropriate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latin typeface="Lucida Handwriting" panose="03010101010101010101" pitchFamily="66" charset="0"/>
              </a:rPr>
              <a:t>Children told never to share passwords and the danger of sharing personal information online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latin typeface="Lucida Handwriting" panose="03010101010101010101" pitchFamily="66" charset="0"/>
              </a:rPr>
              <a:t>Participation in Safer Internet events and whole school assemblies addressing the issue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latin typeface="Lucida Handwriting" panose="03010101010101010101" pitchFamily="66" charset="0"/>
              </a:rPr>
              <a:t>Regular staff updates to keep all staff informed of the most recent developments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latin typeface="Lucida Handwriting" panose="03010101010101010101" pitchFamily="66" charset="0"/>
              </a:rPr>
              <a:t>Yearly reviews of School Internet Safety Policy conducted by school leadership and governors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123478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Lucida Handwriting" panose="03010101010101010101" pitchFamily="66" charset="0"/>
              </a:rPr>
              <a:t>E Safety </a:t>
            </a:r>
          </a:p>
        </p:txBody>
      </p:sp>
    </p:spTree>
    <p:extLst>
      <p:ext uri="{BB962C8B-B14F-4D97-AF65-F5344CB8AC3E}">
        <p14:creationId xmlns:p14="http://schemas.microsoft.com/office/powerpoint/2010/main" val="1226953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0496" y="555526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Lucida Handwriting" panose="03010101010101010101" pitchFamily="66" charset="0"/>
              </a:rPr>
              <a:t>Please make sure that</a:t>
            </a:r>
            <a:r>
              <a:rPr lang="en-GB" sz="4000" dirty="0">
                <a:solidFill>
                  <a:srgbClr val="FF0000"/>
                </a:solidFill>
                <a:latin typeface="Lucida Handwriting" panose="03010101010101010101" pitchFamily="66" charset="0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1995686"/>
            <a:ext cx="79928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latin typeface="Lucida Handwriting" panose="03010101010101010101" pitchFamily="66" charset="0"/>
              </a:rPr>
              <a:t>Correct uniform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latin typeface="Lucida Handwriting" panose="03010101010101010101" pitchFamily="66" charset="0"/>
              </a:rPr>
              <a:t>Suitable, plain and appropriate PE kit in school to take part in daily exercise activities. – Usually Monday and Friday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latin typeface="Lucida Handwriting" panose="03010101010101010101" pitchFamily="66" charset="0"/>
              </a:rPr>
              <a:t>An all weather coat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latin typeface="Lucida Handwriting" panose="03010101010101010101" pitchFamily="66" charset="0"/>
              </a:rPr>
              <a:t>Book bag/School bag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latin typeface="Lucida Handwriting" panose="03010101010101010101" pitchFamily="66" charset="0"/>
              </a:rPr>
              <a:t>Plenty of sleep and a full stomach</a:t>
            </a:r>
          </a:p>
        </p:txBody>
      </p:sp>
    </p:spTree>
    <p:extLst>
      <p:ext uri="{BB962C8B-B14F-4D97-AF65-F5344CB8AC3E}">
        <p14:creationId xmlns:p14="http://schemas.microsoft.com/office/powerpoint/2010/main" val="1239300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912" y="123478"/>
            <a:ext cx="539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Lucida Handwriting" panose="03010101010101010101" pitchFamily="66" charset="0"/>
              </a:rPr>
              <a:t>A Typical Day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1540" y="1779662"/>
            <a:ext cx="8280920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Lucida Handwriting" panose="03010101010101010101" pitchFamily="66" charset="0"/>
              </a:rPr>
              <a:t>8:55 Register/Handwriting/Times Tables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latin typeface="Lucida Handwriting" panose="03010101010101010101" pitchFamily="66" charset="0"/>
              </a:rPr>
              <a:t>9:15 Daily Assembly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latin typeface="Lucida Handwriting" panose="03010101010101010101" pitchFamily="66" charset="0"/>
              </a:rPr>
              <a:t>9:30 – 12:00 (15min break) Core Subjects – English and Maths, Science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latin typeface="Lucida Handwriting" panose="03010101010101010101" pitchFamily="66" charset="0"/>
              </a:rPr>
              <a:t>13:00 – 15:15 Foundation Subjects – the rest</a:t>
            </a:r>
          </a:p>
        </p:txBody>
      </p:sp>
    </p:spTree>
    <p:extLst>
      <p:ext uri="{BB962C8B-B14F-4D97-AF65-F5344CB8AC3E}">
        <p14:creationId xmlns:p14="http://schemas.microsoft.com/office/powerpoint/2010/main" val="345238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67342" y="2871313"/>
            <a:ext cx="4488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b="1" dirty="0">
                <a:solidFill>
                  <a:prstClr val="black"/>
                </a:solidFill>
                <a:latin typeface="Papyrus" panose="03070502060502030205" pitchFamily="66" charset="0"/>
              </a:rPr>
              <a:t>How Are We Stronger Together</a:t>
            </a:r>
            <a:r>
              <a:rPr lang="en-GB" sz="2400" b="1" dirty="0">
                <a:solidFill>
                  <a:prstClr val="black"/>
                </a:solidFill>
                <a:latin typeface="Papyrus" panose="03070502060502030205" pitchFamily="66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2290683" y="101486"/>
            <a:ext cx="471956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GB" sz="1500" b="1" dirty="0">
                <a:solidFill>
                  <a:prstClr val="black"/>
                </a:solidFill>
                <a:latin typeface="Papyrus" panose="03070502060502030205" pitchFamily="66" charset="0"/>
              </a:rPr>
              <a:t>CLASS </a:t>
            </a:r>
            <a:r>
              <a:rPr lang="en-GB" sz="2100" b="1" dirty="0">
                <a:solidFill>
                  <a:prstClr val="black"/>
                </a:solidFill>
                <a:latin typeface="Papyrus" panose="03070502060502030205" pitchFamily="66" charset="0"/>
              </a:rPr>
              <a:t>4</a:t>
            </a:r>
          </a:p>
          <a:p>
            <a:pPr algn="ctr" defTabSz="685800"/>
            <a:r>
              <a:rPr lang="en-GB" sz="2100" b="1" dirty="0">
                <a:solidFill>
                  <a:prstClr val="black"/>
                </a:solidFill>
                <a:latin typeface="Papyrus" panose="03070502060502030205" pitchFamily="66" charset="0"/>
              </a:rPr>
              <a:t> </a:t>
            </a:r>
            <a:r>
              <a:rPr lang="en-GB" sz="1200" b="1" dirty="0">
                <a:solidFill>
                  <a:prstClr val="black"/>
                </a:solidFill>
                <a:latin typeface="Papyrus" panose="03070502060502030205" pitchFamily="66" charset="0"/>
              </a:rPr>
              <a:t>Term 1: Our Value is TRUST AND COLLABORATION</a:t>
            </a:r>
            <a:endParaRPr lang="en-GB" sz="1500" b="1" dirty="0">
              <a:solidFill>
                <a:prstClr val="black"/>
              </a:solidFill>
              <a:latin typeface="Papyrus" panose="03070502060502030205" pitchFamily="66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3022" y="318300"/>
            <a:ext cx="1741346" cy="1572073"/>
          </a:xfrm>
          <a:prstGeom prst="rect">
            <a:avLst/>
          </a:prstGeom>
          <a:solidFill>
            <a:srgbClr val="C0C0C0">
              <a:alpha val="12000"/>
            </a:srgbClr>
          </a:solidFill>
          <a:ln w="12700" algn="in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1050" b="1" u="sng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b="1" u="sng" dirty="0">
                <a:solidFill>
                  <a:srgbClr val="000000"/>
                </a:solidFill>
                <a:latin typeface="Papyrus" panose="03070502060502030205" pitchFamily="66" charset="0"/>
              </a:rPr>
              <a:t>READING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825" b="1" u="sng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dirty="0">
                <a:solidFill>
                  <a:srgbClr val="000000"/>
                </a:solidFill>
                <a:latin typeface="Papyrus" panose="03070502060502030205" pitchFamily="66" charset="0"/>
              </a:rPr>
              <a:t>Reading into Writing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825" b="1" i="1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b="1" i="1" dirty="0">
                <a:solidFill>
                  <a:srgbClr val="000000"/>
                </a:solidFill>
                <a:latin typeface="Papyrus" panose="03070502060502030205" pitchFamily="66" charset="0"/>
              </a:rPr>
              <a:t>How do we listen to a writer’s voices to improve our technique?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825" b="1" u="sng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dirty="0">
                <a:solidFill>
                  <a:srgbClr val="000000"/>
                </a:solidFill>
                <a:latin typeface="Papyrus" panose="03070502060502030205" pitchFamily="66" charset="0"/>
              </a:rPr>
              <a:t>Beowulf –  A Quest Story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020318" y="1004593"/>
            <a:ext cx="1561121" cy="1446701"/>
          </a:xfrm>
          <a:prstGeom prst="rect">
            <a:avLst/>
          </a:prstGeom>
          <a:solidFill>
            <a:srgbClr val="C0C0C0">
              <a:alpha val="20000"/>
            </a:srgbClr>
          </a:solidFill>
          <a:ln w="12700" algn="in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825" b="1" u="sng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b="1" u="sng" dirty="0">
                <a:solidFill>
                  <a:srgbClr val="000000"/>
                </a:solidFill>
                <a:latin typeface="Papyrus" panose="03070502060502030205" pitchFamily="66" charset="0"/>
              </a:rPr>
              <a:t>MATHS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825" b="1" u="sng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b="1" dirty="0">
                <a:solidFill>
                  <a:srgbClr val="000000"/>
                </a:solidFill>
                <a:latin typeface="Papyrus" panose="03070502060502030205" pitchFamily="66" charset="0"/>
              </a:rPr>
              <a:t>Arithmetic &amp; Place Value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825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dirty="0">
                <a:solidFill>
                  <a:srgbClr val="000000"/>
                </a:solidFill>
                <a:latin typeface="Papyrus" panose="03070502060502030205" pitchFamily="66" charset="0"/>
              </a:rPr>
              <a:t>Working with numbers up to 10,000,000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dirty="0">
                <a:solidFill>
                  <a:srgbClr val="000000"/>
                </a:solidFill>
                <a:latin typeface="Papyrus" panose="03070502060502030205" pitchFamily="66" charset="0"/>
              </a:rPr>
              <a:t>Ordering digits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dirty="0">
                <a:solidFill>
                  <a:srgbClr val="000000"/>
                </a:solidFill>
                <a:latin typeface="Papyrus" panose="03070502060502030205" pitchFamily="66" charset="0"/>
              </a:rPr>
              <a:t>Rounding numbers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dirty="0">
                <a:solidFill>
                  <a:srgbClr val="000000"/>
                </a:solidFill>
                <a:latin typeface="Papyrus" panose="03070502060502030205" pitchFamily="66" charset="0"/>
              </a:rPr>
              <a:t>+    -   x  </a:t>
            </a:r>
            <a:r>
              <a:rPr lang="en-GB" altLang="en-US" dirty="0">
                <a:solidFill>
                  <a:srgbClr val="000000"/>
                </a:solidFill>
                <a:latin typeface="Papyrus" panose="03070502060502030205" pitchFamily="66" charset="0"/>
              </a:rPr>
              <a:t> </a:t>
            </a:r>
            <a:r>
              <a:rPr lang="en-GB" altLang="en-US" sz="1200" dirty="0">
                <a:solidFill>
                  <a:srgbClr val="000000"/>
                </a:solidFill>
                <a:latin typeface="Letter-join Plus 21" panose="02000505000000020003" pitchFamily="50" charset="0"/>
              </a:rPr>
              <a:t>÷</a:t>
            </a:r>
            <a:endParaRPr lang="en-GB" altLang="en-US" sz="1200" dirty="0">
              <a:solidFill>
                <a:srgbClr val="000000"/>
              </a:solidFill>
              <a:latin typeface="Papyrus" panose="03070502060502030205" pitchFamily="66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955266" y="3550042"/>
            <a:ext cx="1555559" cy="1160381"/>
          </a:xfrm>
          <a:prstGeom prst="rect">
            <a:avLst/>
          </a:prstGeom>
          <a:solidFill>
            <a:srgbClr val="C0C0C0">
              <a:alpha val="14999"/>
            </a:srgbClr>
          </a:solidFill>
          <a:ln w="12700" algn="in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900" b="1" u="sng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b="1" u="sng" dirty="0">
                <a:solidFill>
                  <a:srgbClr val="000000"/>
                </a:solidFill>
                <a:latin typeface="Papyrus" panose="03070502060502030205" pitchFamily="66" charset="0"/>
              </a:rPr>
              <a:t>SCIENCE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825" b="1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b="1" i="1" dirty="0">
                <a:solidFill>
                  <a:srgbClr val="000000"/>
                </a:solidFill>
                <a:latin typeface="Papyrus" panose="03070502060502030205" pitchFamily="66" charset="0"/>
              </a:rPr>
              <a:t>How can we build, test, improve and apply our circuits together?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900" b="1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dirty="0">
                <a:solidFill>
                  <a:srgbClr val="000000"/>
                </a:solidFill>
                <a:latin typeface="Papyrus" panose="03070502060502030205" pitchFamily="66" charset="0"/>
              </a:rPr>
              <a:t>Electricity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825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825" i="1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825" i="1" dirty="0">
              <a:solidFill>
                <a:srgbClr val="000000"/>
              </a:solidFill>
              <a:latin typeface="Papyrus" panose="03070502060502030205" pitchFamily="66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06399" y="2350679"/>
            <a:ext cx="1878707" cy="1199363"/>
          </a:xfrm>
          <a:prstGeom prst="rect">
            <a:avLst/>
          </a:prstGeom>
          <a:solidFill>
            <a:srgbClr val="C0C0C0">
              <a:alpha val="17999"/>
            </a:srgbClr>
          </a:solidFill>
          <a:ln w="6350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825" b="1" u="sng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b="1" u="sng" dirty="0">
                <a:solidFill>
                  <a:srgbClr val="000000"/>
                </a:solidFill>
                <a:latin typeface="Papyrus" panose="03070502060502030205" pitchFamily="66" charset="0"/>
              </a:rPr>
              <a:t>GEOGRAPHY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825" b="1" u="sng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825" b="1" u="sng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b="1" u="sng" dirty="0">
                <a:solidFill>
                  <a:srgbClr val="000000"/>
                </a:solidFill>
                <a:latin typeface="Papyrus" panose="03070502060502030205" pitchFamily="66" charset="0"/>
              </a:rPr>
              <a:t>How can we transfer our skills to transpose The Underworld?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b="1" u="sng" dirty="0">
                <a:solidFill>
                  <a:srgbClr val="000000"/>
                </a:solidFill>
                <a:latin typeface="Papyrus" panose="03070502060502030205" pitchFamily="66" charset="0"/>
              </a:rPr>
              <a:t>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dirty="0">
                <a:solidFill>
                  <a:srgbClr val="000000"/>
                </a:solidFill>
                <a:latin typeface="Papyrus" panose="03070502060502030205" pitchFamily="66" charset="0"/>
              </a:rPr>
              <a:t>Mapping and Field Work</a:t>
            </a:r>
            <a:endParaRPr lang="en-US" altLang="en-US" sz="825" dirty="0">
              <a:solidFill>
                <a:prstClr val="black"/>
              </a:solidFill>
              <a:latin typeface="Papyrus" panose="03070502060502030205" pitchFamily="66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82651" y="3996017"/>
            <a:ext cx="1422087" cy="1042708"/>
          </a:xfrm>
          <a:prstGeom prst="rect">
            <a:avLst/>
          </a:prstGeom>
          <a:solidFill>
            <a:srgbClr val="C0C0C0">
              <a:alpha val="20000"/>
            </a:srgbClr>
          </a:solidFill>
          <a:ln w="6350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825" b="1" u="sng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b="1" u="sng" dirty="0">
                <a:solidFill>
                  <a:srgbClr val="000000"/>
                </a:solidFill>
                <a:latin typeface="Papyrus" panose="03070502060502030205" pitchFamily="66" charset="0"/>
              </a:rPr>
              <a:t>Art</a:t>
            </a:r>
            <a:endParaRPr lang="en-GB" altLang="en-US" sz="825" b="1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825" i="1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dirty="0">
                <a:solidFill>
                  <a:srgbClr val="000000"/>
                </a:solidFill>
                <a:latin typeface="Papyrus" panose="03070502060502030205" pitchFamily="66" charset="0"/>
              </a:rPr>
              <a:t>Working with different materials – Metal work </a:t>
            </a:r>
            <a:r>
              <a:rPr lang="en-GB" altLang="en-US" sz="825">
                <a:solidFill>
                  <a:srgbClr val="000000"/>
                </a:solidFill>
                <a:latin typeface="Papyrus" panose="03070502060502030205" pitchFamily="66" charset="0"/>
              </a:rPr>
              <a:t>with nature</a:t>
            </a:r>
            <a:endParaRPr lang="en-GB" altLang="en-US" sz="825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825" dirty="0">
              <a:solidFill>
                <a:prstClr val="black"/>
              </a:solidFill>
              <a:latin typeface="Papyrus" panose="03070502060502030205" pitchFamily="66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056215" y="318301"/>
            <a:ext cx="1918654" cy="1107728"/>
          </a:xfrm>
          <a:prstGeom prst="rect">
            <a:avLst/>
          </a:prstGeom>
          <a:solidFill>
            <a:srgbClr val="C0C0C0">
              <a:alpha val="20000"/>
            </a:srgbClr>
          </a:solidFill>
          <a:ln w="3175" algn="in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825" b="1" u="sng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b="1" u="sng" dirty="0">
                <a:solidFill>
                  <a:srgbClr val="000000"/>
                </a:solidFill>
                <a:latin typeface="Papyrus" panose="03070502060502030205" pitchFamily="66" charset="0"/>
              </a:rPr>
              <a:t>MUSIC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825" b="1" u="sng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b="1" dirty="0">
                <a:solidFill>
                  <a:srgbClr val="000000"/>
                </a:solidFill>
                <a:latin typeface="Papyrus" panose="03070502060502030205" pitchFamily="66" charset="0"/>
              </a:rPr>
              <a:t>How can we feel nature through the use of percussion and orchestration?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825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825" dirty="0">
                <a:solidFill>
                  <a:prstClr val="black"/>
                </a:solidFill>
                <a:latin typeface="Papyrus" panose="03070502060502030205" pitchFamily="66" charset="0"/>
              </a:rPr>
              <a:t>Using percussion instruments to create soundscapes to bring a setting to life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7186981" y="3860755"/>
            <a:ext cx="1482083" cy="1177970"/>
          </a:xfrm>
          <a:prstGeom prst="rect">
            <a:avLst/>
          </a:prstGeom>
          <a:solidFill>
            <a:srgbClr val="C0C0C0">
              <a:alpha val="21001"/>
            </a:srgbClr>
          </a:solidFill>
          <a:ln w="6350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825" b="1" u="sng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900" b="1" u="sng" dirty="0">
                <a:solidFill>
                  <a:srgbClr val="000000"/>
                </a:solidFill>
                <a:latin typeface="Papyrus" panose="03070502060502030205" pitchFamily="66" charset="0"/>
              </a:rPr>
              <a:t>RE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900" b="1" u="sng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b="1" i="1" dirty="0">
                <a:solidFill>
                  <a:srgbClr val="000000"/>
                </a:solidFill>
                <a:latin typeface="Papyrus" panose="03070502060502030205" pitchFamily="66" charset="0"/>
              </a:rPr>
              <a:t>What are the different parts of the bible?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900" b="1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dirty="0">
                <a:solidFill>
                  <a:srgbClr val="000000"/>
                </a:solidFill>
                <a:latin typeface="Papyrus" panose="03070502060502030205" pitchFamily="66" charset="0"/>
              </a:rPr>
              <a:t>Investigating how the bible is structured and laid out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2702410" y="3536002"/>
            <a:ext cx="1555559" cy="1385043"/>
          </a:xfrm>
          <a:prstGeom prst="rect">
            <a:avLst/>
          </a:prstGeom>
          <a:noFill/>
          <a:ln w="12700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825" b="1" u="sng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b="1" u="sng" dirty="0">
                <a:solidFill>
                  <a:srgbClr val="000000"/>
                </a:solidFill>
                <a:latin typeface="Papyrus" panose="03070502060502030205" pitchFamily="66" charset="0"/>
              </a:rPr>
              <a:t>PE</a:t>
            </a:r>
            <a:endParaRPr lang="en-GB" altLang="en-US" sz="825" u="sng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825" u="sng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b="1" i="1" dirty="0">
                <a:solidFill>
                  <a:srgbClr val="000000"/>
                </a:solidFill>
                <a:latin typeface="Papyrus" panose="03070502060502030205" pitchFamily="66" charset="0"/>
              </a:rPr>
              <a:t>How can we build our fitness and performance as a community?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825" b="1" i="1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dirty="0">
                <a:solidFill>
                  <a:srgbClr val="000000"/>
                </a:solidFill>
                <a:latin typeface="Papyrus" panose="03070502060502030205" pitchFamily="66" charset="0"/>
              </a:rPr>
              <a:t>Dance/Gymnastics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dirty="0">
                <a:solidFill>
                  <a:srgbClr val="000000"/>
                </a:solidFill>
                <a:latin typeface="Papyrus" panose="03070502060502030205" pitchFamily="66" charset="0"/>
              </a:rPr>
              <a:t>Fitness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7374884" y="2190734"/>
            <a:ext cx="1476375" cy="1177969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825" b="1" u="sng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b="1" u="sng" dirty="0">
                <a:solidFill>
                  <a:srgbClr val="000000"/>
                </a:solidFill>
                <a:latin typeface="Papyrus" panose="03070502060502030205" pitchFamily="66" charset="0"/>
              </a:rPr>
              <a:t>P.S.H.E.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825" b="1" u="sng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b="1" dirty="0">
                <a:solidFill>
                  <a:srgbClr val="000000"/>
                </a:solidFill>
                <a:latin typeface="Papyrus" panose="03070502060502030205" pitchFamily="66" charset="0"/>
              </a:rPr>
              <a:t>Why do we share the same aspirations?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825" b="1" u="sng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dirty="0">
                <a:solidFill>
                  <a:srgbClr val="000000"/>
                </a:solidFill>
                <a:latin typeface="Papyrus" panose="03070502060502030205" pitchFamily="66" charset="0"/>
              </a:rPr>
              <a:t>Dreams  and Goals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825" b="1" i="1" dirty="0">
              <a:solidFill>
                <a:srgbClr val="000000"/>
              </a:solidFill>
              <a:latin typeface="Papyrus" panose="03070502060502030205" pitchFamily="66" charset="0"/>
            </a:endParaRP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74D5A3AC-260E-46C4-8C20-59055DFF9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3038" y="963641"/>
            <a:ext cx="2008957" cy="1681565"/>
          </a:xfrm>
          <a:prstGeom prst="rect">
            <a:avLst/>
          </a:prstGeom>
          <a:solidFill>
            <a:srgbClr val="C0C0C0">
              <a:alpha val="12000"/>
            </a:srgbClr>
          </a:solidFill>
          <a:ln w="12700" algn="in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1050" b="1" u="sng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b="1" u="sng" dirty="0">
                <a:solidFill>
                  <a:srgbClr val="000000"/>
                </a:solidFill>
                <a:latin typeface="Papyrus" panose="03070502060502030205" pitchFamily="66" charset="0"/>
              </a:rPr>
              <a:t>ENGLISH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b="1" u="sng" dirty="0">
                <a:solidFill>
                  <a:srgbClr val="000000"/>
                </a:solidFill>
                <a:latin typeface="Papyrus" panose="03070502060502030205" pitchFamily="66" charset="0"/>
              </a:rPr>
              <a:t>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825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b="1" dirty="0">
                <a:solidFill>
                  <a:srgbClr val="000000"/>
                </a:solidFill>
                <a:latin typeface="Papyrus" panose="03070502060502030205" pitchFamily="66" charset="0"/>
              </a:rPr>
              <a:t>How do Myths capture the essence of humanity: nature, destiny, balance, togetherness, memory and mortality?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825" b="1" dirty="0">
              <a:solidFill>
                <a:srgbClr val="000000"/>
              </a:solidFill>
              <a:latin typeface="Papyrus" panose="03070502060502030205" pitchFamily="66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dirty="0">
                <a:solidFill>
                  <a:srgbClr val="000000"/>
                </a:solidFill>
                <a:latin typeface="Papyrus" panose="03070502060502030205" pitchFamily="66" charset="0"/>
              </a:rPr>
              <a:t>Descriptions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dirty="0">
                <a:solidFill>
                  <a:srgbClr val="000000"/>
                </a:solidFill>
                <a:latin typeface="Papyrus" panose="03070502060502030205" pitchFamily="66" charset="0"/>
              </a:rPr>
              <a:t>Narrative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dirty="0">
                <a:solidFill>
                  <a:srgbClr val="000000"/>
                </a:solidFill>
                <a:latin typeface="Papyrus" panose="03070502060502030205" pitchFamily="66" charset="0"/>
              </a:rPr>
              <a:t>Script Writing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25" dirty="0">
                <a:solidFill>
                  <a:srgbClr val="000000"/>
                </a:solidFill>
                <a:latin typeface="Papyrus" panose="03070502060502030205" pitchFamily="66" charset="0"/>
              </a:rPr>
              <a:t>Retelling the Myth</a:t>
            </a:r>
          </a:p>
        </p:txBody>
      </p:sp>
    </p:spTree>
    <p:extLst>
      <p:ext uri="{BB962C8B-B14F-4D97-AF65-F5344CB8AC3E}">
        <p14:creationId xmlns:p14="http://schemas.microsoft.com/office/powerpoint/2010/main" val="2693384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483768" y="-83418"/>
            <a:ext cx="32763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Lucida Handwriting" panose="03010101010101010101" pitchFamily="66" charset="0"/>
              </a:rPr>
              <a:t>My Maths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1600" y="1175718"/>
            <a:ext cx="72577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Lucida Handwriting" panose="03010101010101010101" pitchFamily="66" charset="0"/>
              </a:rPr>
              <a:t>My Maths is an online programme school subscribes to which is used as a teaching tool for some maths lessons, can be used independently by pupils within lessons and can also be used to set homework tasks.</a:t>
            </a:r>
          </a:p>
          <a:p>
            <a:r>
              <a:rPr lang="en-GB" sz="1400" dirty="0">
                <a:latin typeface="Lucida Handwriting" panose="03010101010101010101" pitchFamily="66" charset="0"/>
              </a:rPr>
              <a:t>You should have all  now received your username and password and tasks will be set over the next few weeks. </a:t>
            </a:r>
          </a:p>
          <a:p>
            <a:r>
              <a:rPr lang="en-GB" sz="1400" dirty="0">
                <a:latin typeface="Lucida Handwriting" panose="03010101010101010101" pitchFamily="66" charset="0"/>
              </a:rPr>
              <a:t>There is no need to print off results as these can be accessed digitally by the class teacher.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84" y="2931790"/>
            <a:ext cx="2083060" cy="196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704" y="2971289"/>
            <a:ext cx="28194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619" y="2971289"/>
            <a:ext cx="2979861" cy="196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112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3478"/>
            <a:ext cx="2773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Lucida Handwriting" panose="03010101010101010101" pitchFamily="66" charset="0"/>
              </a:rPr>
              <a:t>Reading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5550" y="1059582"/>
            <a:ext cx="87849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Lucida Handwriting" panose="03010101010101010101" pitchFamily="66" charset="0"/>
              </a:rPr>
              <a:t>Children will have a range of opportunities in class to support their reading:</a:t>
            </a:r>
          </a:p>
          <a:p>
            <a:endParaRPr lang="en-GB" sz="2000" dirty="0">
              <a:latin typeface="Lucida Handwriting" panose="03010101010101010101" pitchFamily="66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latin typeface="Lucida Handwriting" panose="03010101010101010101" pitchFamily="66" charset="0"/>
              </a:rPr>
              <a:t>Guided Reading lessons with individuals, groups and to the whole class.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latin typeface="Lucida Handwriting" panose="03010101010101010101" pitchFamily="66" charset="0"/>
              </a:rPr>
              <a:t>Time to read independently.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latin typeface="Lucida Handwriting" panose="03010101010101010101" pitchFamily="66" charset="0"/>
              </a:rPr>
              <a:t>Being heard and supported individually by adults.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latin typeface="Lucida Handwriting" panose="03010101010101010101" pitchFamily="66" charset="0"/>
              </a:rPr>
              <a:t>Reading aloud to the rest of class.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latin typeface="Lucida Handwriting" panose="03010101010101010101" pitchFamily="66" charset="0"/>
              </a:rPr>
              <a:t>A reading record will be given to all children.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latin typeface="Lucida Handwriting" panose="03010101010101010101" pitchFamily="66" charset="0"/>
              </a:rPr>
              <a:t>Reading at home at least four times a week.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8970" y="4619912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ucida Handwriting" panose="03010101010101010101" pitchFamily="66" charset="0"/>
              </a:rPr>
              <a:t>We will be having a Reading Workshop /Snuggle on the 25</a:t>
            </a:r>
            <a:r>
              <a:rPr lang="en-GB" sz="1600" baseline="30000" dirty="0">
                <a:latin typeface="Lucida Handwriting" panose="03010101010101010101" pitchFamily="66" charset="0"/>
              </a:rPr>
              <a:t>th</a:t>
            </a:r>
            <a:r>
              <a:rPr lang="en-GB" sz="1600" dirty="0">
                <a:latin typeface="Lucida Handwriting" panose="03010101010101010101" pitchFamily="66" charset="0"/>
              </a:rPr>
              <a:t> September</a:t>
            </a:r>
            <a:r>
              <a:rPr lang="en-GB" sz="2000" dirty="0">
                <a:latin typeface="Lucida Handwriting" panose="03010101010101010101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3296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16180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ucida Handwriting" panose="03010101010101010101" pitchFamily="66" charset="0"/>
              </a:rPr>
              <a:t>Looking forward to in 2018/19 as part of the Enquiry Curriculum…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0148" y="1563638"/>
            <a:ext cx="875262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Lucida Handwriting" panose="03010101010101010101" pitchFamily="66" charset="0"/>
              </a:rPr>
              <a:t>Orpheus and Eurydice - How are we stronger together -</a:t>
            </a:r>
          </a:p>
          <a:p>
            <a:endParaRPr lang="en-GB" dirty="0">
              <a:latin typeface="Lucida Handwriting" panose="03010101010101010101" pitchFamily="66" charset="0"/>
            </a:endParaRPr>
          </a:p>
          <a:p>
            <a:r>
              <a:rPr lang="en-GB" dirty="0">
                <a:latin typeface="Lucida Handwriting" panose="03010101010101010101" pitchFamily="66" charset="0"/>
              </a:rPr>
              <a:t>Ice and Fire- - How our planet shapes itself ? </a:t>
            </a:r>
          </a:p>
          <a:p>
            <a:endParaRPr lang="en-GB" dirty="0">
              <a:latin typeface="Lucida Handwriting" panose="03010101010101010101" pitchFamily="66" charset="0"/>
            </a:endParaRPr>
          </a:p>
          <a:p>
            <a:r>
              <a:rPr lang="en-GB" dirty="0">
                <a:latin typeface="Lucida Handwriting" panose="03010101010101010101" pitchFamily="66" charset="0"/>
              </a:rPr>
              <a:t>The Wall - Who holds the power? </a:t>
            </a:r>
          </a:p>
          <a:p>
            <a:endParaRPr lang="en-GB" dirty="0">
              <a:latin typeface="Lucida Handwriting" panose="03010101010101010101" pitchFamily="66" charset="0"/>
            </a:endParaRPr>
          </a:p>
          <a:p>
            <a:r>
              <a:rPr lang="en-GB" dirty="0">
                <a:latin typeface="Lucida Handwriting" panose="03010101010101010101" pitchFamily="66" charset="0"/>
              </a:rPr>
              <a:t>The Voyage of the Beagle – Why are there two sides to every story?</a:t>
            </a:r>
          </a:p>
          <a:p>
            <a:endParaRPr lang="en-GB" dirty="0">
              <a:latin typeface="Lucida Handwriting" panose="03010101010101010101" pitchFamily="66" charset="0"/>
            </a:endParaRPr>
          </a:p>
          <a:p>
            <a:r>
              <a:rPr lang="en-GB" dirty="0">
                <a:latin typeface="Lucida Handwriting" panose="03010101010101010101" pitchFamily="66" charset="0"/>
              </a:rPr>
              <a:t>Kindness - How does kindness shape the future for all of us?</a:t>
            </a:r>
          </a:p>
          <a:p>
            <a:endParaRPr lang="en-GB" dirty="0">
              <a:latin typeface="Lucida Handwriting" panose="03010101010101010101" pitchFamily="66" charset="0"/>
            </a:endParaRPr>
          </a:p>
          <a:p>
            <a:r>
              <a:rPr lang="en-GB" dirty="0">
                <a:latin typeface="Lucida Handwriting" panose="03010101010101010101" pitchFamily="66" charset="0"/>
              </a:rPr>
              <a:t>Wisdom - How do we learn from the past  </a:t>
            </a:r>
          </a:p>
          <a:p>
            <a:endParaRPr lang="en-GB" dirty="0">
              <a:latin typeface="Lucida Handwriting" panose="03010101010101010101" pitchFamily="66" charset="0"/>
            </a:endParaRPr>
          </a:p>
          <a:p>
            <a:endParaRPr lang="en-GB" sz="1400" dirty="0">
              <a:latin typeface="Lucida Handwriting" panose="03010101010101010101" pitchFamily="66" charset="0"/>
            </a:endParaRPr>
          </a:p>
          <a:p>
            <a:endParaRPr lang="en-GB" sz="1400" dirty="0"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01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9" y="131579"/>
            <a:ext cx="7841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Lucida Handwriting" panose="03010101010101010101" pitchFamily="66" charset="0"/>
              </a:rPr>
              <a:t>Our Values For This Year</a:t>
            </a:r>
          </a:p>
        </p:txBody>
      </p:sp>
      <p:sp>
        <p:nvSpPr>
          <p:cNvPr id="3" name="Rectangle 2"/>
          <p:cNvSpPr/>
          <p:nvPr/>
        </p:nvSpPr>
        <p:spPr>
          <a:xfrm>
            <a:off x="683568" y="1059582"/>
            <a:ext cx="76667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Lucida Handwriting" panose="03010101010101010101" pitchFamily="66" charset="0"/>
                <a:ea typeface="Times New Roman"/>
                <a:cs typeface="Times New Roman"/>
              </a:rPr>
              <a:t>Aut 1 		Trust</a:t>
            </a:r>
            <a:endParaRPr lang="en-GB" sz="2800" dirty="0">
              <a:latin typeface="Lucida Handwriting" panose="03010101010101010101" pitchFamily="66" charset="0"/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Lucida Handwriting" panose="03010101010101010101" pitchFamily="66" charset="0"/>
                <a:ea typeface="Times New Roman"/>
                <a:cs typeface="Times New Roman"/>
              </a:rPr>
              <a:t>Aut 2:  		Perseverance</a:t>
            </a:r>
            <a:endParaRPr lang="en-GB" sz="2800" dirty="0">
              <a:latin typeface="Lucida Handwriting" panose="03010101010101010101" pitchFamily="66" charset="0"/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Lucida Handwriting" panose="03010101010101010101" pitchFamily="66" charset="0"/>
                <a:ea typeface="Times New Roman"/>
                <a:cs typeface="Times New Roman"/>
              </a:rPr>
              <a:t>Spr 1: 		Honesty </a:t>
            </a:r>
            <a:endParaRPr lang="en-GB" sz="2800" dirty="0">
              <a:latin typeface="Lucida Handwriting" panose="03010101010101010101" pitchFamily="66" charset="0"/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Lucida Handwriting" panose="03010101010101010101" pitchFamily="66" charset="0"/>
                <a:ea typeface="Times New Roman"/>
                <a:cs typeface="Times New Roman"/>
              </a:rPr>
              <a:t>Spr 2: 		</a:t>
            </a:r>
            <a:r>
              <a:rPr lang="en-GB" sz="2800" dirty="0">
                <a:latin typeface="Lucida Handwriting" panose="03010101010101010101" pitchFamily="66" charset="0"/>
                <a:ea typeface="Times New Roman"/>
                <a:cs typeface="Times New Roman"/>
              </a:rPr>
              <a:t>Justice</a:t>
            </a:r>
            <a:endParaRPr lang="en-GB" sz="2800" dirty="0">
              <a:latin typeface="Lucida Handwriting" panose="03010101010101010101" pitchFamily="66" charset="0"/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Lucida Handwriting" panose="03010101010101010101" pitchFamily="66" charset="0"/>
                <a:ea typeface="Times New Roman"/>
                <a:cs typeface="Times New Roman"/>
              </a:rPr>
              <a:t>Sum 1: 		Kindness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Lucida Handwriting" panose="03010101010101010101" pitchFamily="66" charset="0"/>
                <a:ea typeface="Times New Roman"/>
                <a:cs typeface="Times New Roman"/>
              </a:rPr>
              <a:t>Sum 2:		Wisdom</a:t>
            </a:r>
            <a:endParaRPr lang="en-GB" sz="2800" dirty="0">
              <a:effectLst/>
              <a:latin typeface="Lucida Handwriting" panose="03010101010101010101" pitchFamily="66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42960696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800" dirty="0" smtClean="0">
            <a:latin typeface="Lucida Handwriting" panose="03010101010101010101" pitchFamily="66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737</TotalTime>
  <Words>1325</Words>
  <Application>Microsoft Office PowerPoint</Application>
  <PresentationFormat>On-screen Show (16:9)</PresentationFormat>
  <Paragraphs>198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Calibri</vt:lpstr>
      <vt:lpstr>Calibri Light</vt:lpstr>
      <vt:lpstr>Kristen ITC</vt:lpstr>
      <vt:lpstr>Letter-join Plus 21</vt:lpstr>
      <vt:lpstr>Lucida Handwriting</vt:lpstr>
      <vt:lpstr>NTPreCursive</vt:lpstr>
      <vt:lpstr>Papyrus</vt:lpstr>
      <vt:lpstr>Times New Roman</vt:lpstr>
      <vt:lpstr>Trebuchet MS</vt:lpstr>
      <vt:lpstr>Tw Cen MT</vt:lpstr>
      <vt:lpstr>blank</vt:lpstr>
      <vt:lpstr>Circuit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Mindsets:</vt:lpstr>
      <vt:lpstr>What will Growth mindset look like in your Child’s Classroom?</vt:lpstr>
      <vt:lpstr>Our mindset curriculum is designed to develop:</vt:lpstr>
      <vt:lpstr>PowerPoint Presentation</vt:lpstr>
      <vt:lpstr>PowerPoint Presentation</vt:lpstr>
      <vt:lpstr>PowerPoint Presentation</vt:lpstr>
      <vt:lpstr>PowerPoint Presentation</vt:lpstr>
    </vt:vector>
  </TitlesOfParts>
  <Company>Delabole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jpritchard</dc:creator>
  <cp:lastModifiedBy>Sofie Lowe</cp:lastModifiedBy>
  <cp:revision>43</cp:revision>
  <dcterms:created xsi:type="dcterms:W3CDTF">2015-09-19T14:59:57Z</dcterms:created>
  <dcterms:modified xsi:type="dcterms:W3CDTF">2018-09-25T08:06:39Z</dcterms:modified>
</cp:coreProperties>
</file>